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image" Target="../media/image-1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image" Target="../media/image-12-2.png"/><Relationship Id="rId3" Type="http://schemas.openxmlformats.org/officeDocument/2006/relationships/image" Target="../media/image-1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image" Target="../media/image-13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image" Target="../media/image-14-2.png"/><Relationship Id="rId3" Type="http://schemas.openxmlformats.org/officeDocument/2006/relationships/image" Target="../media/image-1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image" Target="../media/image-15-3.png"/><Relationship Id="rId4" Type="http://schemas.openxmlformats.org/officeDocument/2006/relationships/image" Target="../media/image-15-4.png"/><Relationship Id="rId5" Type="http://schemas.openxmlformats.org/officeDocument/2006/relationships/image" Target="../media/image-15-5.png"/><Relationship Id="rId6" Type="http://schemas.openxmlformats.org/officeDocument/2006/relationships/image" Target="../media/image-15-6.png"/><Relationship Id="rId7" Type="http://schemas.openxmlformats.org/officeDocument/2006/relationships/slideLayout" Target="../slideLayouts/slideLayout1.xml"/><Relationship Id="rId8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image" Target="../media/image-16-2.png"/><Relationship Id="rId3" Type="http://schemas.openxmlformats.org/officeDocument/2006/relationships/image" Target="../media/image-16-3.png"/><Relationship Id="rId4" Type="http://schemas.openxmlformats.org/officeDocument/2006/relationships/image" Target="../media/image-16-4.png"/><Relationship Id="rId5" Type="http://schemas.openxmlformats.org/officeDocument/2006/relationships/image" Target="../media/image-16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image" Target="../media/image-6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image" Target="../media/image-7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015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692640" y="-2103120"/>
            <a:ext cx="5486400" cy="5486400"/>
          </a:xfrm>
          <a:prstGeom prst="ellipse">
            <a:avLst/>
          </a:prstGeom>
          <a:solidFill>
            <a:srgbClr val="1B2333"/>
          </a:solidFill>
          <a:ln/>
        </p:spPr>
      </p:sp>
      <p:sp>
        <p:nvSpPr>
          <p:cNvPr id="3" name="Shape 1"/>
          <p:cNvSpPr/>
          <p:nvPr/>
        </p:nvSpPr>
        <p:spPr>
          <a:xfrm>
            <a:off x="10607040" y="-1188720"/>
            <a:ext cx="3657600" cy="365760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Shape 2"/>
          <p:cNvSpPr/>
          <p:nvPr/>
        </p:nvSpPr>
        <p:spPr>
          <a:xfrm>
            <a:off x="-2011680" y="4572000"/>
            <a:ext cx="4572000" cy="4572000"/>
          </a:xfrm>
          <a:prstGeom prst="ellipse">
            <a:avLst/>
          </a:prstGeom>
          <a:solidFill>
            <a:srgbClr val="1B2333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141732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spc="2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ARCHITECTURE  &amp;  PRE-SALES BRIEFING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822960" y="1828800"/>
            <a:ext cx="960120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Cloudflare: 30-Day Solution</a:t>
            </a:r>
            <a:endParaRPr lang="en-US" sz="40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4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&amp; Partnership Pulse</a:t>
            </a:r>
            <a:endParaRPr lang="en-US" sz="4000" dirty="0"/>
          </a:p>
        </p:txBody>
      </p:sp>
      <p:sp>
        <p:nvSpPr>
          <p:cNvPr id="7" name="Text 5"/>
          <p:cNvSpPr/>
          <p:nvPr/>
        </p:nvSpPr>
        <p:spPr>
          <a:xfrm>
            <a:off x="822960" y="3611880"/>
            <a:ext cx="8046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Top 10 blog posts and press releases shaping Cloudflare's solution portfolio and partner ecosystem — ranked by market impressions, media pickup, and search visibility.</a:t>
            </a:r>
            <a:endParaRPr lang="en-US" sz="1500" dirty="0"/>
          </a:p>
        </p:txBody>
      </p:sp>
      <p:sp>
        <p:nvSpPr>
          <p:cNvPr id="8" name="Shape 6"/>
          <p:cNvSpPr/>
          <p:nvPr/>
        </p:nvSpPr>
        <p:spPr>
          <a:xfrm>
            <a:off x="822960" y="4617720"/>
            <a:ext cx="3108960" cy="0"/>
          </a:xfrm>
          <a:prstGeom prst="line">
            <a:avLst/>
          </a:prstGeom>
          <a:noFill/>
          <a:ln w="25400">
            <a:solidFill>
              <a:srgbClr val="F6821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22960" y="4846320"/>
            <a:ext cx="6400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Coverage window:  </a:t>
            </a:r>
            <a:pPr indent="0" marL="0">
              <a:buNone/>
            </a:pPr>
            <a:r>
              <a:rPr lang="en-US" sz="130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9 – July 9, 2026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822960" y="519379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Sources:  </a:t>
            </a:r>
            <a:pPr indent="0" marL="0">
              <a:buNone/>
            </a:pPr>
            <a:r>
              <a:rPr lang="en-US" sz="130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blog.cloudflare.com • cloudflare.com/press • third-party trade &amp; financial press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822960" y="6263640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8A9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internal Security Architecture &amp; Pre-Sales enablement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#6</a:t>
            </a:r>
            <a:endParaRPr lang="en-US" sz="2400" dirty="0"/>
          </a:p>
        </p:txBody>
      </p:sp>
      <p:pic>
        <p:nvPicPr>
          <p:cNvPr id="5" name="Image 0" descr="assets/FaCoins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Monetization Gateway: Charge for Any Resource via x402 Stablecoin Payments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1,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3392424" cy="292608"/>
          </a:xfrm>
          <a:prstGeom prst="roundRect">
            <a:avLst>
              <a:gd name="adj" fmla="val 50000"/>
            </a:avLst>
          </a:prstGeom>
          <a:solidFill>
            <a:srgbClr val="F6821F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33924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/ PAYMENTS INFRASTRUCTURE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Waitlist opened for a new gateway that lets any site owner charge for a web page, dataset, API, or MCP tool sitting behind Cloudflare.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Settlement runs on stablecoins via the open x402 protocol — no custom payments stack required.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Pay Per Crawl into a usage-based 'Pay Per Use' model tied to how AI agents actually consume content.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Ships alongside Attribution Business Insights, giving site owners crawler-value analytics to negotiate from.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net-new infrastructure layer (agentic payments) that pre-sales can position ahead of competitors — few CDN/security vendors have a stablecoin settlement story for AI-agent monetization today.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 as a flagship companion to the #1 Content Independence Day story; part of the same coordinated release cluster driving the highest cross-post engagement of the period.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blog.cloudflare.com/monetization-gateway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#7</a:t>
            </a:r>
            <a:endParaRPr lang="en-US" sz="2400" dirty="0"/>
          </a:p>
        </p:txBody>
      </p:sp>
      <p:pic>
        <p:nvPicPr>
          <p:cNvPr id="5" name="Image 0" descr="assets/FaShieldAlt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Defending Against Frontier Cyber Models: Cloudflare's Architecture as Customer Zero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9,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2624328" cy="292608"/>
          </a:xfrm>
          <a:prstGeom prst="roundRect">
            <a:avLst>
              <a:gd name="adj" fmla="val 50000"/>
            </a:avLst>
          </a:prstGeom>
          <a:solidFill>
            <a:srgbClr val="3B5BA9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262432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ARCHITECTURE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3B5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follow-up to Project Glasswing (Cloudflare's research with Anthropic's Mythos Preview model finding chained vulnerabilities across 50+ repos).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Walks through Cloudflare's own defense-in-depth stack: ML-based WAF Attack Scoring ahead of signature rules, API Shield positive security model, Bot Management, and identity-gated internal access.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thesis: architecture around a vulnerability matters more than patch speed once frontier models can generate novel exploits faster than CVEs are published.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runs this stack on itself first ('customer zero') before recommending it to customers.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most important slide for a Security Architect audience — a reference architecture, built entirely from Cloudflare's own product line, for the AI-accelerated attack surface every CISO is now asking about.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promoted on Cloudflare's official X account referencing Project Glasswing; cross-tagged across Security and Zero Trust blog categories, indicating high internal editorial priority.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blog.cloudflare.com/frontier-model-defense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#8</a:t>
            </a:r>
            <a:endParaRPr lang="en-US" sz="2400" dirty="0"/>
          </a:p>
        </p:txBody>
      </p:sp>
      <p:pic>
        <p:nvPicPr>
          <p:cNvPr id="5" name="Image 0" descr="assets/FaCogs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SDK Opens to Third-Party Frameworks, Starting with Flue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17,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3611880" cy="292608"/>
          </a:xfrm>
          <a:prstGeom prst="roundRect">
            <a:avLst>
              <a:gd name="adj" fmla="val 50000"/>
            </a:avLst>
          </a:prstGeom>
          <a:solidFill>
            <a:srgbClr val="5B4B8A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36118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PLATFORM / AI AGENTS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Cloudflare's Agents SDK becomes an open runtime that any agent framework can build on — not a closed, Cloudflare-only toolkit.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Flue is the first third-party framework to target the Agents SDK primitives natively.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Ships alongside a new agents view in the Cloudflare dashboard for managing deployed agents directly.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Published the same day as the Cloudflare One Stack — both lean on agent-first tooling as the connective theme of the month.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Expands the addressable ecosystem for Workers/Durable Objects beyond Cloudflare's own SDK — relevant talk track for any prospect evaluating agent-hosting platforms against build-vs-buy alternatives.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of a broader mid-June cluster (Temporary Accounts for AI agents, Cloudflare One Stack) all reinforcing the same agentic-platform narrative across product lines.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blog.cloudflare.com/agents-platform-flue-sdk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#9</a:t>
            </a:r>
            <a:endParaRPr lang="en-US" sz="2400" dirty="0"/>
          </a:p>
        </p:txBody>
      </p:sp>
      <p:pic>
        <p:nvPicPr>
          <p:cNvPr id="5" name="Image 0" descr="assets/FaLandmark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 Cyber Governance Pledge: Board-Level Accountability Framework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7,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3392424" cy="292608"/>
          </a:xfrm>
          <a:prstGeom prst="roundRect">
            <a:avLst>
              <a:gd name="adj" fmla="val 50000"/>
            </a:avLst>
          </a:prstGeom>
          <a:solidFill>
            <a:srgbClr val="8A5A00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3392424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INDUSTRY LEADERSHIP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8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signs a voluntary UK framework committing signatories to foundational cyber governance, board-level accountability, and supply-chain rigor.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positions itself as having pioneered the pledge's core pillars for over a decade: democratizing security, leadership accountability, and radical transparency.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Reinforces Cloudflare's public-policy posture alongside its existing post-quantum executive-order commentary published the same week.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Signals continued engagement with government/regulatory bodies on critical-infrastructure resilience.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Useful air-cover for public-sector and regulated-industry pursuits — gives pre-sales a credible, board-level governance narrative to pair with technical control evidence in RFPs.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Positioned prominently in the UK/Cybersecurity/Policy tag cluster; reinforced by a same-week post on the US post-quantum executive order, compounding policy-story visibility.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blog.cloudflare.com — Policy &amp; Legal / Security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#10</a:t>
            </a:r>
            <a:endParaRPr lang="en-US" sz="2400" dirty="0"/>
          </a:p>
        </p:txBody>
      </p:sp>
      <p:pic>
        <p:nvPicPr>
          <p:cNvPr id="5" name="Image 0" descr="assets/FaChartLin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Gateway Spend Limits: FinOps Guardrails for Enterprise AI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5,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2514600" cy="292608"/>
          </a:xfrm>
          <a:prstGeom prst="roundRect">
            <a:avLst>
              <a:gd name="adj" fmla="val 50000"/>
            </a:avLst>
          </a:prstGeom>
          <a:solidFill>
            <a:srgbClr val="F6821F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2514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/ COST GOVERNANCE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Gateway adds real-time spend limits across multiple AI model providers to stop runaway token bills.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Integrates with Cloudflare Access for identity-driven budgets — spend policy tied to who is calling the model, not just which app.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Addresses a top-of-mind enterprise pain point as AI usage scales past pilot into production spend.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Extends AI Gateway's existing observability/control role into financial governance, not just routing and caching.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concrete, budget-owner-friendly hook for pre-sales conversations with CFO-adjacent stakeholders — turns an AI Gateway technical demo into a cost-control business case.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Filed under core AI/Developer Platform tags; part of the steady cadence of AI Gateway governance features building toward enterprise AI adoption readiness.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blog.cloudflare.com/ai-gateway-spend-limits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14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3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This Lands Across the Solution Portfolio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877824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Mapping the Top 10 onto Cloudflare's core pillars for architecture and account planning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58368" y="1618488"/>
            <a:ext cx="457200" cy="457200"/>
          </a:xfrm>
          <a:prstGeom prst="ellipse">
            <a:avLst/>
          </a:prstGeom>
          <a:solidFill>
            <a:srgbClr val="10151F"/>
          </a:solidFill>
          <a:ln/>
        </p:spPr>
      </p:sp>
      <p:pic>
        <p:nvPicPr>
          <p:cNvPr id="6" name="Image 0" descr="assets/FaNetworkWired_oran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58952" y="1719072"/>
            <a:ext cx="256032" cy="25603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1234440" y="160020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SASE / Zero Trust</a:t>
            </a:r>
            <a:endParaRPr lang="en-US" sz="1450" dirty="0"/>
          </a:p>
        </p:txBody>
      </p:sp>
      <p:sp>
        <p:nvSpPr>
          <p:cNvPr id="8" name="Text 5"/>
          <p:cNvSpPr/>
          <p:nvPr/>
        </p:nvSpPr>
        <p:spPr>
          <a:xfrm>
            <a:off x="685800" y="216712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#3 One Design Partners</a:t>
            </a:r>
            <a:endParaRPr lang="en-US" sz="1080" dirty="0"/>
          </a:p>
        </p:txBody>
      </p:sp>
      <p:sp>
        <p:nvSpPr>
          <p:cNvPr id="9" name="Shape 6"/>
          <p:cNvSpPr/>
          <p:nvPr/>
        </p:nvSpPr>
        <p:spPr>
          <a:xfrm>
            <a:off x="4288536" y="141732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4489704" y="1618488"/>
            <a:ext cx="457200" cy="457200"/>
          </a:xfrm>
          <a:prstGeom prst="ellipse">
            <a:avLst/>
          </a:prstGeom>
          <a:solidFill>
            <a:srgbClr val="10151F"/>
          </a:solidFill>
          <a:ln/>
        </p:spPr>
      </p:sp>
      <p:pic>
        <p:nvPicPr>
          <p:cNvPr id="11" name="Image 1" descr="assets/FaShieldAlt_oran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90288" y="1719072"/>
            <a:ext cx="256032" cy="2560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5065776" y="160020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 Security</a:t>
            </a:r>
            <a:endParaRPr lang="en-US" sz="1450" dirty="0"/>
          </a:p>
        </p:txBody>
      </p:sp>
      <p:sp>
        <p:nvSpPr>
          <p:cNvPr id="13" name="Text 9"/>
          <p:cNvSpPr/>
          <p:nvPr/>
        </p:nvSpPr>
        <p:spPr>
          <a:xfrm>
            <a:off x="4517136" y="216712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 Bot &amp; AI traffic controls</a:t>
            </a:r>
            <a:endParaRPr lang="en-US" sz="1080" dirty="0"/>
          </a:p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#7 Customer Zero architecture</a:t>
            </a:r>
            <a:endParaRPr lang="en-US" sz="1080" dirty="0"/>
          </a:p>
        </p:txBody>
      </p:sp>
      <p:sp>
        <p:nvSpPr>
          <p:cNvPr id="14" name="Shape 10"/>
          <p:cNvSpPr/>
          <p:nvPr/>
        </p:nvSpPr>
        <p:spPr>
          <a:xfrm>
            <a:off x="8119872" y="1417320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8321040" y="1618488"/>
            <a:ext cx="457200" cy="457200"/>
          </a:xfrm>
          <a:prstGeom prst="ellipse">
            <a:avLst/>
          </a:prstGeom>
          <a:solidFill>
            <a:srgbClr val="10151F"/>
          </a:solidFill>
          <a:ln/>
        </p:spPr>
      </p:sp>
      <p:pic>
        <p:nvPicPr>
          <p:cNvPr id="16" name="Image 2" descr="assets/FaRobot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1624" y="1719072"/>
            <a:ext cx="256032" cy="25603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8897112" y="1600200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Platform &amp; Agents</a:t>
            </a:r>
            <a:endParaRPr lang="en-US" sz="1450" dirty="0"/>
          </a:p>
        </p:txBody>
      </p:sp>
      <p:sp>
        <p:nvSpPr>
          <p:cNvPr id="18" name="Text 13"/>
          <p:cNvSpPr/>
          <p:nvPr/>
        </p:nvSpPr>
        <p:spPr>
          <a:xfrm>
            <a:off x="8348472" y="2167128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#6 Monetization Gateway</a:t>
            </a:r>
            <a:endParaRPr lang="en-US" sz="1080" dirty="0"/>
          </a:p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#8 Agents SDK / Flue</a:t>
            </a:r>
            <a:endParaRPr lang="en-US" sz="1080" dirty="0"/>
          </a:p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#10 AI Gateway spend limits</a:t>
            </a:r>
            <a:endParaRPr lang="en-US" sz="1080" dirty="0"/>
          </a:p>
        </p:txBody>
      </p:sp>
      <p:sp>
        <p:nvSpPr>
          <p:cNvPr id="19" name="Shape 14"/>
          <p:cNvSpPr/>
          <p:nvPr/>
        </p:nvSpPr>
        <p:spPr>
          <a:xfrm>
            <a:off x="457200" y="3456432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658368" y="3657600"/>
            <a:ext cx="457200" cy="457200"/>
          </a:xfrm>
          <a:prstGeom prst="ellipse">
            <a:avLst/>
          </a:prstGeom>
          <a:solidFill>
            <a:srgbClr val="10151F"/>
          </a:solidFill>
          <a:ln/>
        </p:spPr>
      </p:sp>
      <p:pic>
        <p:nvPicPr>
          <p:cNvPr id="21" name="Image 3" descr="assets/FaCode_orang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952" y="3758184"/>
            <a:ext cx="256032" cy="25603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234440" y="3639312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Platform</a:t>
            </a:r>
            <a:endParaRPr lang="en-US" sz="1450" dirty="0"/>
          </a:p>
        </p:txBody>
      </p:sp>
      <p:sp>
        <p:nvSpPr>
          <p:cNvPr id="23" name="Text 17"/>
          <p:cNvSpPr/>
          <p:nvPr/>
        </p:nvSpPr>
        <p:spPr>
          <a:xfrm>
            <a:off x="685800" y="420624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#5 VoidZero / Vite acquisition</a:t>
            </a:r>
            <a:endParaRPr lang="en-US" sz="1080" dirty="0"/>
          </a:p>
        </p:txBody>
      </p:sp>
      <p:sp>
        <p:nvSpPr>
          <p:cNvPr id="24" name="Shape 18"/>
          <p:cNvSpPr/>
          <p:nvPr/>
        </p:nvSpPr>
        <p:spPr>
          <a:xfrm>
            <a:off x="4288536" y="3456432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25" name="Shape 19"/>
          <p:cNvSpPr/>
          <p:nvPr/>
        </p:nvSpPr>
        <p:spPr>
          <a:xfrm>
            <a:off x="4489704" y="3657600"/>
            <a:ext cx="457200" cy="457200"/>
          </a:xfrm>
          <a:prstGeom prst="ellipse">
            <a:avLst/>
          </a:prstGeom>
          <a:solidFill>
            <a:srgbClr val="10151F"/>
          </a:solidFill>
          <a:ln/>
        </p:spPr>
      </p:sp>
      <p:pic>
        <p:nvPicPr>
          <p:cNvPr id="26" name="Image 4" descr="assets/FaHandshake_orang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90288" y="3758184"/>
            <a:ext cx="256032" cy="256032"/>
          </a:xfrm>
          <a:prstGeom prst="rect">
            <a:avLst/>
          </a:prstGeom>
        </p:spPr>
      </p:pic>
      <p:sp>
        <p:nvSpPr>
          <p:cNvPr id="27" name="Text 20"/>
          <p:cNvSpPr/>
          <p:nvPr/>
        </p:nvSpPr>
        <p:spPr>
          <a:xfrm>
            <a:off x="5065776" y="3639312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Ecosystem &amp; Standards</a:t>
            </a:r>
            <a:endParaRPr lang="en-US" sz="1450" dirty="0"/>
          </a:p>
        </p:txBody>
      </p:sp>
      <p:sp>
        <p:nvSpPr>
          <p:cNvPr id="28" name="Text 21"/>
          <p:cNvSpPr/>
          <p:nvPr/>
        </p:nvSpPr>
        <p:spPr>
          <a:xfrm>
            <a:off x="4517136" y="420624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 PACT (browser vendors)</a:t>
            </a:r>
            <a:endParaRPr lang="en-US" sz="1080" dirty="0"/>
          </a:p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#4 beehiiv partnership</a:t>
            </a:r>
            <a:endParaRPr lang="en-US" sz="1080" dirty="0"/>
          </a:p>
        </p:txBody>
      </p:sp>
      <p:sp>
        <p:nvSpPr>
          <p:cNvPr id="29" name="Shape 22"/>
          <p:cNvSpPr/>
          <p:nvPr/>
        </p:nvSpPr>
        <p:spPr>
          <a:xfrm>
            <a:off x="8119872" y="3456432"/>
            <a:ext cx="3611880" cy="1783080"/>
          </a:xfrm>
          <a:prstGeom prst="roundRect">
            <a:avLst>
              <a:gd name="adj" fmla="val 4103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0" name="Shape 23"/>
          <p:cNvSpPr/>
          <p:nvPr/>
        </p:nvSpPr>
        <p:spPr>
          <a:xfrm>
            <a:off x="8321040" y="3657600"/>
            <a:ext cx="457200" cy="457200"/>
          </a:xfrm>
          <a:prstGeom prst="ellipse">
            <a:avLst/>
          </a:prstGeom>
          <a:solidFill>
            <a:srgbClr val="10151F"/>
          </a:solidFill>
          <a:ln/>
        </p:spPr>
      </p:sp>
      <p:pic>
        <p:nvPicPr>
          <p:cNvPr id="31" name="Image 5" descr="assets/FaLandmark_orange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21624" y="3758184"/>
            <a:ext cx="256032" cy="256032"/>
          </a:xfrm>
          <a:prstGeom prst="rect">
            <a:avLst/>
          </a:prstGeom>
        </p:spPr>
      </p:pic>
      <p:sp>
        <p:nvSpPr>
          <p:cNvPr id="32" name="Text 24"/>
          <p:cNvSpPr/>
          <p:nvPr/>
        </p:nvSpPr>
        <p:spPr>
          <a:xfrm>
            <a:off x="8897112" y="3639312"/>
            <a:ext cx="269748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 &amp; Trust</a:t>
            </a:r>
            <a:endParaRPr lang="en-US" sz="1450" dirty="0"/>
          </a:p>
        </p:txBody>
      </p:sp>
      <p:sp>
        <p:nvSpPr>
          <p:cNvPr id="33" name="Text 25"/>
          <p:cNvSpPr/>
          <p:nvPr/>
        </p:nvSpPr>
        <p:spPr>
          <a:xfrm>
            <a:off x="8348472" y="4206240"/>
            <a:ext cx="31546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400"/>
              </a:spcAft>
              <a:buSzPct val="100000"/>
              <a:buChar char="▪"/>
            </a:pPr>
            <a:r>
              <a:rPr lang="en-US" sz="108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#9 UK Cyber Governance Pledge</a:t>
            </a:r>
            <a:endParaRPr lang="en-US" sz="1080" dirty="0"/>
          </a:p>
        </p:txBody>
      </p:sp>
      <p:sp>
        <p:nvSpPr>
          <p:cNvPr id="34" name="Text 2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35" name="Text 2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100584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1B23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Talk Tracks: Turning This Into Deal Motion</a:t>
            </a:r>
            <a:endParaRPr lang="en-US" sz="2600" dirty="0"/>
          </a:p>
        </p:txBody>
      </p:sp>
      <p:sp>
        <p:nvSpPr>
          <p:cNvPr id="3" name="Text 1"/>
          <p:cNvSpPr/>
          <p:nvPr/>
        </p:nvSpPr>
        <p:spPr>
          <a:xfrm>
            <a:off x="457200" y="877824"/>
            <a:ext cx="10058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Suggested openers for Security Architects and Pre-Sales Engineers, by stakeholder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444752"/>
            <a:ext cx="457200" cy="457200"/>
          </a:xfrm>
          <a:prstGeom prst="ellipse">
            <a:avLst/>
          </a:prstGeom>
          <a:solidFill>
            <a:srgbClr val="3B5BA9"/>
          </a:solidFill>
          <a:ln/>
        </p:spPr>
      </p:sp>
      <p:pic>
        <p:nvPicPr>
          <p:cNvPr id="5" name="Image 0" descr="assets/FaShieldAlt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6072" y="1563624"/>
            <a:ext cx="219456" cy="219456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097280" y="1399032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CISO / Security Architect</a:t>
            </a:r>
            <a:endParaRPr lang="en-US" sz="1300" dirty="0"/>
          </a:p>
        </p:txBody>
      </p:sp>
      <p:sp>
        <p:nvSpPr>
          <p:cNvPr id="7" name="Text 4"/>
          <p:cNvSpPr/>
          <p:nvPr/>
        </p:nvSpPr>
        <p:spPr>
          <a:xfrm>
            <a:off x="3566160" y="1371600"/>
            <a:ext cx="81381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Lead with #7 (Customer Zero architecture). Frame Cloudflare's WAF + API Shield + Bot Management stack as a reference design against frontier-model-assisted attacks — then bridge to #1's new bot/agent controls as the operational layer.</a:t>
            </a:r>
            <a:endParaRPr lang="en-US" sz="1130" dirty="0"/>
          </a:p>
        </p:txBody>
      </p:sp>
      <p:sp>
        <p:nvSpPr>
          <p:cNvPr id="8" name="Shape 5"/>
          <p:cNvSpPr/>
          <p:nvPr/>
        </p:nvSpPr>
        <p:spPr>
          <a:xfrm>
            <a:off x="457200" y="2359152"/>
            <a:ext cx="457200" cy="457200"/>
          </a:xfrm>
          <a:prstGeom prst="ellipse">
            <a:avLst/>
          </a:prstGeom>
          <a:solidFill>
            <a:srgbClr val="F6821F"/>
          </a:solidFill>
          <a:ln/>
        </p:spPr>
      </p:sp>
      <p:pic>
        <p:nvPicPr>
          <p:cNvPr id="9" name="Image 1" descr="assets/FaChartLine_whit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" y="2478024"/>
            <a:ext cx="219456" cy="219456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1097280" y="2313432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CFO / IT Finance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3566160" y="2286000"/>
            <a:ext cx="81381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with #10 (AI Gateway spend limits). Runaway AI token spend is a live budget-owner pain point — identity-driven guardrails turn a technical AI Gateway demo into a cost-control business case.</a:t>
            </a:r>
            <a:endParaRPr lang="en-US" sz="1130" dirty="0"/>
          </a:p>
        </p:txBody>
      </p:sp>
      <p:sp>
        <p:nvSpPr>
          <p:cNvPr id="12" name="Shape 8"/>
          <p:cNvSpPr/>
          <p:nvPr/>
        </p:nvSpPr>
        <p:spPr>
          <a:xfrm>
            <a:off x="457200" y="3273552"/>
            <a:ext cx="457200" cy="457200"/>
          </a:xfrm>
          <a:prstGeom prst="ellipse">
            <a:avLst/>
          </a:prstGeom>
          <a:solidFill>
            <a:srgbClr val="0E7C86"/>
          </a:solidFill>
          <a:ln/>
        </p:spPr>
      </p:sp>
      <p:pic>
        <p:nvPicPr>
          <p:cNvPr id="13" name="Image 2" descr="assets/FaHandshake_whit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6072" y="3392424"/>
            <a:ext cx="219456" cy="21945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1097280" y="3227832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Channel / SI Partner</a:t>
            </a:r>
            <a:endParaRPr lang="en-US" sz="1300" dirty="0"/>
          </a:p>
        </p:txBody>
      </p:sp>
      <p:sp>
        <p:nvSpPr>
          <p:cNvPr id="15" name="Text 10"/>
          <p:cNvSpPr/>
          <p:nvPr/>
        </p:nvSpPr>
        <p:spPr>
          <a:xfrm>
            <a:off x="3566160" y="3200400"/>
            <a:ext cx="81381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#3 (One Design Partner Designation) to recruit or activate SI partners already in the program (Arctiq, Consortium, CMT, Presidio, The Missing Link) for co-delivered SASE migrations.</a:t>
            </a:r>
            <a:endParaRPr lang="en-US" sz="1130" dirty="0"/>
          </a:p>
        </p:txBody>
      </p:sp>
      <p:sp>
        <p:nvSpPr>
          <p:cNvPr id="16" name="Shape 11"/>
          <p:cNvSpPr/>
          <p:nvPr/>
        </p:nvSpPr>
        <p:spPr>
          <a:xfrm>
            <a:off x="457200" y="4187952"/>
            <a:ext cx="457200" cy="457200"/>
          </a:xfrm>
          <a:prstGeom prst="ellipse">
            <a:avLst/>
          </a:prstGeom>
          <a:solidFill>
            <a:srgbClr val="5B4B8A"/>
          </a:solidFill>
          <a:ln/>
        </p:spPr>
      </p:sp>
      <p:pic>
        <p:nvPicPr>
          <p:cNvPr id="17" name="Image 3" descr="assets/FaCode_white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6072" y="4306824"/>
            <a:ext cx="219456" cy="219456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1097280" y="4142232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 / Platform Lead</a:t>
            </a:r>
            <a:endParaRPr lang="en-US" sz="1300" dirty="0"/>
          </a:p>
        </p:txBody>
      </p:sp>
      <p:sp>
        <p:nvSpPr>
          <p:cNvPr id="19" name="Text 13"/>
          <p:cNvSpPr/>
          <p:nvPr/>
        </p:nvSpPr>
        <p:spPr>
          <a:xfrm>
            <a:off x="3566160" y="4114800"/>
            <a:ext cx="81381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#5 (VoidZero/Vite) and #8 (Agents SDK/Flue) to show Cloudflare investing directly in the tools developers already use — lowers perceived migration friction for Workers adoption.</a:t>
            </a:r>
            <a:endParaRPr lang="en-US" sz="1130" dirty="0"/>
          </a:p>
        </p:txBody>
      </p:sp>
      <p:sp>
        <p:nvSpPr>
          <p:cNvPr id="20" name="Shape 14"/>
          <p:cNvSpPr/>
          <p:nvPr/>
        </p:nvSpPr>
        <p:spPr>
          <a:xfrm>
            <a:off x="457200" y="5102352"/>
            <a:ext cx="457200" cy="457200"/>
          </a:xfrm>
          <a:prstGeom prst="ellipse">
            <a:avLst/>
          </a:prstGeom>
          <a:solidFill>
            <a:srgbClr val="8A5A00"/>
          </a:solidFill>
          <a:ln/>
        </p:spPr>
      </p:sp>
      <p:pic>
        <p:nvPicPr>
          <p:cNvPr id="21" name="Image 4" descr="assets/FaLandmark_white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072" y="5221224"/>
            <a:ext cx="219456" cy="219456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097280" y="5056632"/>
            <a:ext cx="2331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Public Sector / Regulated Accounts</a:t>
            </a:r>
            <a:endParaRPr lang="en-US" sz="1300" dirty="0"/>
          </a:p>
        </p:txBody>
      </p:sp>
      <p:sp>
        <p:nvSpPr>
          <p:cNvPr id="23" name="Text 16"/>
          <p:cNvSpPr/>
          <p:nvPr/>
        </p:nvSpPr>
        <p:spPr>
          <a:xfrm>
            <a:off x="3566160" y="5029200"/>
            <a:ext cx="8138160" cy="8412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8000"/>
              </a:lnSpc>
              <a:buNone/>
            </a:pPr>
            <a:r>
              <a:rPr lang="en-US" sz="113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Pair #9 (UK Cyber Governance Pledge) with Cloudflare's post-quantum executive-order commentary to support governance and compliance narratives in RFP responses.</a:t>
            </a:r>
            <a:endParaRPr lang="en-US" sz="1130" dirty="0"/>
          </a:p>
        </p:txBody>
      </p:sp>
      <p:sp>
        <p:nvSpPr>
          <p:cNvPr id="24" name="Shape 17"/>
          <p:cNvSpPr/>
          <p:nvPr/>
        </p:nvSpPr>
        <p:spPr>
          <a:xfrm>
            <a:off x="457200" y="1371600"/>
            <a:ext cx="1124712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25" name="Shape 18"/>
          <p:cNvSpPr/>
          <p:nvPr/>
        </p:nvSpPr>
        <p:spPr>
          <a:xfrm>
            <a:off x="457200" y="2286000"/>
            <a:ext cx="1124712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26" name="Shape 19"/>
          <p:cNvSpPr/>
          <p:nvPr/>
        </p:nvSpPr>
        <p:spPr>
          <a:xfrm>
            <a:off x="457200" y="3200400"/>
            <a:ext cx="1124712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27" name="Shape 20"/>
          <p:cNvSpPr/>
          <p:nvPr/>
        </p:nvSpPr>
        <p:spPr>
          <a:xfrm>
            <a:off x="457200" y="4114800"/>
            <a:ext cx="1124712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28" name="Shape 21"/>
          <p:cNvSpPr/>
          <p:nvPr/>
        </p:nvSpPr>
        <p:spPr>
          <a:xfrm>
            <a:off x="457200" y="5029200"/>
            <a:ext cx="1124712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29" name="Shape 22"/>
          <p:cNvSpPr/>
          <p:nvPr/>
        </p:nvSpPr>
        <p:spPr>
          <a:xfrm>
            <a:off x="457200" y="5943600"/>
            <a:ext cx="1124712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30" name="Text 23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31" name="Text 24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16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1015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03120" y="-2377440"/>
            <a:ext cx="5486400" cy="5486400"/>
          </a:xfrm>
          <a:prstGeom prst="ellipse">
            <a:avLst/>
          </a:prstGeom>
          <a:solidFill>
            <a:srgbClr val="1B2333"/>
          </a:solidFill>
          <a:ln/>
        </p:spPr>
      </p:sp>
      <p:sp>
        <p:nvSpPr>
          <p:cNvPr id="3" name="Shape 1"/>
          <p:cNvSpPr/>
          <p:nvPr/>
        </p:nvSpPr>
        <p:spPr>
          <a:xfrm>
            <a:off x="9875520" y="3931920"/>
            <a:ext cx="5029200" cy="5029200"/>
          </a:xfrm>
          <a:prstGeom prst="ellipse">
            <a:avLst/>
          </a:prstGeom>
          <a:solidFill>
            <a:srgbClr val="1B2333"/>
          </a:solidFill>
          <a:ln/>
        </p:spPr>
      </p:sp>
      <p:sp>
        <p:nvSpPr>
          <p:cNvPr id="4" name="Text 2"/>
          <p:cNvSpPr/>
          <p:nvPr/>
        </p:nvSpPr>
        <p:spPr>
          <a:xfrm>
            <a:off x="822960" y="822960"/>
            <a:ext cx="7315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Next Steps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822960" y="1554480"/>
            <a:ext cx="960120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E5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Prioritize #1, #2, and #7 in the next customer QBR — they carry the broadest cross-portfolio relevance.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E5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Loop in channel teams on #3 to identify overlap with active SI/MSP relationships.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E5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the September 15, 2026 default-blocking change (#1) as a hard date for customer advisories.</a:t>
            </a:r>
            <a:endParaRPr lang="en-US" sz="140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400" dirty="0">
                <a:solidFill>
                  <a:srgbClr val="E5E8E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Revisit this deck monthly — re-run the same methodology against the next 30-day window.</a:t>
            </a:r>
            <a:endParaRPr lang="en-US" sz="1400" dirty="0"/>
          </a:p>
        </p:txBody>
      </p:sp>
      <p:sp>
        <p:nvSpPr>
          <p:cNvPr id="6" name="Shape 4"/>
          <p:cNvSpPr/>
          <p:nvPr/>
        </p:nvSpPr>
        <p:spPr>
          <a:xfrm>
            <a:off x="822960" y="4160520"/>
            <a:ext cx="3108960" cy="0"/>
          </a:xfrm>
          <a:prstGeom prst="line">
            <a:avLst/>
          </a:prstGeom>
          <a:noFill/>
          <a:ln w="25400">
            <a:solidFill>
              <a:srgbClr val="F6821F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22960" y="4370832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Primary Sources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822960" y="4709160"/>
            <a:ext cx="8686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blog.cloudflare.com</a:t>
            </a:r>
            <a:endParaRPr lang="en-US" sz="1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cloudflare.com/press/press-releases</a:t>
            </a:r>
            <a:endParaRPr lang="en-US" sz="1200" dirty="0"/>
          </a:p>
          <a:p>
            <a:pPr indent="0" marL="0">
              <a:lnSpc>
                <a:spcPct val="120000"/>
              </a:lnSpc>
              <a:buNone/>
            </a:pPr>
            <a:r>
              <a:rPr lang="en-US" sz="120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coverage: Channel Dive, Yahoo Finance, Investing.com, Simply Wall St, Reuters wire pickups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822960" y="62636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8A93A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Prepared for internal Security Architecture &amp; Pre-Sales enablement • Not for external distribution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7315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B23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Executive Summary</a:t>
            </a:r>
            <a:endParaRPr lang="en-US" sz="3000" dirty="0"/>
          </a:p>
        </p:txBody>
      </p:sp>
      <p:sp>
        <p:nvSpPr>
          <p:cNvPr id="3" name="Text 1"/>
          <p:cNvSpPr/>
          <p:nvPr/>
        </p:nvSpPr>
        <p:spPr>
          <a:xfrm>
            <a:off x="457200" y="896112"/>
            <a:ext cx="9601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this matters for architecture conversations and deal cycles right now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457200" y="1463040"/>
            <a:ext cx="384048" cy="384048"/>
          </a:xfrm>
          <a:prstGeom prst="ellipse">
            <a:avLst/>
          </a:prstGeom>
          <a:solidFill>
            <a:srgbClr val="10151F"/>
          </a:solidFill>
          <a:ln/>
        </p:spPr>
      </p:sp>
      <p:sp>
        <p:nvSpPr>
          <p:cNvPr id="5" name="Text 3"/>
          <p:cNvSpPr/>
          <p:nvPr/>
        </p:nvSpPr>
        <p:spPr>
          <a:xfrm>
            <a:off x="457200" y="14630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005840" y="1389888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agentic web is the dominant theme.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005840" y="1746504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Six of the Top 10 items touch AI bots, agents, or agent-hosting infrastructure — Cloudflare is repositioning its entire portfolio around AI traffic, not just AI compute.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57200" y="2386584"/>
            <a:ext cx="1024128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57200" y="2542032"/>
            <a:ext cx="384048" cy="384048"/>
          </a:xfrm>
          <a:prstGeom prst="ellipse">
            <a:avLst/>
          </a:prstGeom>
          <a:solidFill>
            <a:srgbClr val="10151F"/>
          </a:solidFill>
          <a:ln/>
        </p:spPr>
      </p:sp>
      <p:sp>
        <p:nvSpPr>
          <p:cNvPr id="10" name="Text 8"/>
          <p:cNvSpPr/>
          <p:nvPr/>
        </p:nvSpPr>
        <p:spPr>
          <a:xfrm>
            <a:off x="457200" y="2542032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005840" y="2468880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Partnerships carry unusual weight this cycle.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005840" y="2825496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Four items are official press releases naming named partners (Google, Microsoft, Mozilla, Shopify, beehiiv, Arctiq, Consortium, CMT, Presidio) — a strong channel and standards-body signal.</a:t>
            </a:r>
            <a:endParaRPr lang="en-US" sz="1250" dirty="0"/>
          </a:p>
        </p:txBody>
      </p:sp>
      <p:sp>
        <p:nvSpPr>
          <p:cNvPr id="13" name="Shape 11"/>
          <p:cNvSpPr/>
          <p:nvPr/>
        </p:nvSpPr>
        <p:spPr>
          <a:xfrm>
            <a:off x="457200" y="3465576"/>
            <a:ext cx="1024128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57200" y="3621024"/>
            <a:ext cx="384048" cy="384048"/>
          </a:xfrm>
          <a:prstGeom prst="ellipse">
            <a:avLst/>
          </a:prstGeom>
          <a:solidFill>
            <a:srgbClr val="10151F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" y="3621024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1005840" y="3547872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architecture is being made public, deliberately.</a:t>
            </a:r>
            <a:endParaRPr lang="en-US" sz="1500" dirty="0"/>
          </a:p>
        </p:txBody>
      </p:sp>
      <p:sp>
        <p:nvSpPr>
          <p:cNvPr id="17" name="Text 15"/>
          <p:cNvSpPr/>
          <p:nvPr/>
        </p:nvSpPr>
        <p:spPr>
          <a:xfrm>
            <a:off x="1005840" y="3904488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Customer Zero / Project Glasswing follow-up gives architects a ready reference stack to defend against frontier-model-assisted attacks.</a:t>
            </a:r>
            <a:endParaRPr lang="en-US" sz="1250" dirty="0"/>
          </a:p>
        </p:txBody>
      </p:sp>
      <p:sp>
        <p:nvSpPr>
          <p:cNvPr id="18" name="Shape 16"/>
          <p:cNvSpPr/>
          <p:nvPr/>
        </p:nvSpPr>
        <p:spPr>
          <a:xfrm>
            <a:off x="457200" y="4544568"/>
            <a:ext cx="10241280" cy="0"/>
          </a:xfrm>
          <a:prstGeom prst="line">
            <a:avLst/>
          </a:prstGeom>
          <a:noFill/>
          <a:ln w="9525">
            <a:solidFill>
              <a:srgbClr val="DFE3E9"/>
            </a:solidFill>
            <a:prstDash val="solid"/>
          </a:ln>
        </p:spPr>
      </p:sp>
      <p:sp>
        <p:nvSpPr>
          <p:cNvPr id="19" name="Shape 17"/>
          <p:cNvSpPr/>
          <p:nvPr/>
        </p:nvSpPr>
        <p:spPr>
          <a:xfrm>
            <a:off x="457200" y="4700016"/>
            <a:ext cx="384048" cy="384048"/>
          </a:xfrm>
          <a:prstGeom prst="ellipse">
            <a:avLst/>
          </a:prstGeom>
          <a:solidFill>
            <a:srgbClr val="10151F"/>
          </a:solidFill>
          <a:ln/>
        </p:spPr>
      </p:sp>
      <p:sp>
        <p:nvSpPr>
          <p:cNvPr id="20" name="Text 18"/>
          <p:cNvSpPr/>
          <p:nvPr/>
        </p:nvSpPr>
        <p:spPr>
          <a:xfrm>
            <a:off x="457200" y="4700016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500" dirty="0"/>
          </a:p>
        </p:txBody>
      </p:sp>
      <p:sp>
        <p:nvSpPr>
          <p:cNvPr id="21" name="Text 19"/>
          <p:cNvSpPr/>
          <p:nvPr/>
        </p:nvSpPr>
        <p:spPr>
          <a:xfrm>
            <a:off x="1005840" y="4626864"/>
            <a:ext cx="96926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Monetization infrastructure is net-new.</a:t>
            </a:r>
            <a:endParaRPr lang="en-US" sz="1500" dirty="0"/>
          </a:p>
        </p:txBody>
      </p:sp>
      <p:sp>
        <p:nvSpPr>
          <p:cNvPr id="22" name="Text 20"/>
          <p:cNvSpPr/>
          <p:nvPr/>
        </p:nvSpPr>
        <p:spPr>
          <a:xfrm>
            <a:off x="1005840" y="4983480"/>
            <a:ext cx="9692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Monetization Gateway (x402 stablecoin payments) and Pay Per Use extend Cloudflare beyond security/performance into the AI content economy.</a:t>
            </a:r>
            <a:endParaRPr lang="en-US" sz="1250" dirty="0"/>
          </a:p>
        </p:txBody>
      </p:sp>
      <p:sp>
        <p:nvSpPr>
          <p:cNvPr id="23" name="Text 21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4" name="Text 22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6F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84048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3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the Top 10 Were Ranked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96112"/>
            <a:ext cx="107899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Cloudflare blog post and press release from the last 30 days was reviewed for relevance to the solution portfolio and partner ecosystem, then scored against four signals:</a:t>
            </a:r>
            <a:endParaRPr lang="en-US" sz="1300" dirty="0"/>
          </a:p>
        </p:txBody>
      </p:sp>
      <p:sp>
        <p:nvSpPr>
          <p:cNvPr id="4" name="Shape 2"/>
          <p:cNvSpPr/>
          <p:nvPr/>
        </p:nvSpPr>
        <p:spPr>
          <a:xfrm>
            <a:off x="457200" y="1600200"/>
            <a:ext cx="25146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pic>
        <p:nvPicPr>
          <p:cNvPr id="5" name="Image 0" descr="assets/FaChartLine_navy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5800" y="1856232"/>
            <a:ext cx="502920" cy="50292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685800" y="2496312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Impressions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85800" y="2862072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Editorial prominence: press-release tier, homepage/blog placement, and volume of companion posts published the same day.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27832" y="1600200"/>
            <a:ext cx="25146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pic>
        <p:nvPicPr>
          <p:cNvPr id="9" name="Image 1" descr="assets/FaHandshak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6432" y="1856232"/>
            <a:ext cx="502920" cy="502920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3456432" y="2496312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Reposts &amp; Pickup</a:t>
            </a:r>
            <a:endParaRPr lang="en-US" sz="1550" dirty="0"/>
          </a:p>
        </p:txBody>
      </p:sp>
      <p:sp>
        <p:nvSpPr>
          <p:cNvPr id="11" name="Text 7"/>
          <p:cNvSpPr/>
          <p:nvPr/>
        </p:nvSpPr>
        <p:spPr>
          <a:xfrm>
            <a:off x="3456432" y="2862072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Third-party syndication — trade press, financial/analyst coverage (Reuters, Yahoo Finance, Investing.com, Channel Dive), and official social amplification.</a:t>
            </a:r>
            <a:endParaRPr lang="en-US" sz="1100" dirty="0"/>
          </a:p>
        </p:txBody>
      </p:sp>
      <p:sp>
        <p:nvSpPr>
          <p:cNvPr id="12" name="Shape 8"/>
          <p:cNvSpPr/>
          <p:nvPr/>
        </p:nvSpPr>
        <p:spPr>
          <a:xfrm>
            <a:off x="5998464" y="1600200"/>
            <a:ext cx="25146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pic>
        <p:nvPicPr>
          <p:cNvPr id="13" name="Image 2" descr="assets/FaUsers_navy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7064" y="1856232"/>
            <a:ext cx="502920" cy="502920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6227064" y="2496312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Usage Signal</a:t>
            </a:r>
            <a:endParaRPr lang="en-US" sz="1550" dirty="0"/>
          </a:p>
        </p:txBody>
      </p:sp>
      <p:sp>
        <p:nvSpPr>
          <p:cNvPr id="15" name="Text 10"/>
          <p:cNvSpPr/>
          <p:nvPr/>
        </p:nvSpPr>
        <p:spPr>
          <a:xfrm>
            <a:off x="6227064" y="2862072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Depth of product/partner detail suggesting real customer and partner adoption, not a minor changelog note.</a:t>
            </a:r>
            <a:endParaRPr lang="en-US" sz="1100" dirty="0"/>
          </a:p>
        </p:txBody>
      </p:sp>
      <p:sp>
        <p:nvSpPr>
          <p:cNvPr id="16" name="Shape 11"/>
          <p:cNvSpPr/>
          <p:nvPr/>
        </p:nvSpPr>
        <p:spPr>
          <a:xfrm>
            <a:off x="8769096" y="1600200"/>
            <a:ext cx="2514600" cy="2331720"/>
          </a:xfrm>
          <a:prstGeom prst="roundRect">
            <a:avLst>
              <a:gd name="adj" fmla="val 3137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pic>
        <p:nvPicPr>
          <p:cNvPr id="17" name="Image 3" descr="assets/FaSearch_nav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7696" y="1856232"/>
            <a:ext cx="502920" cy="502920"/>
          </a:xfrm>
          <a:prstGeom prst="rect">
            <a:avLst/>
          </a:prstGeom>
        </p:spPr>
      </p:pic>
      <p:sp>
        <p:nvSpPr>
          <p:cNvPr id="18" name="Text 12"/>
          <p:cNvSpPr/>
          <p:nvPr/>
        </p:nvSpPr>
        <p:spPr>
          <a:xfrm>
            <a:off x="8997696" y="2496312"/>
            <a:ext cx="2057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Visibility</a:t>
            </a:r>
            <a:endParaRPr lang="en-US" sz="1550" dirty="0"/>
          </a:p>
        </p:txBody>
      </p:sp>
      <p:sp>
        <p:nvSpPr>
          <p:cNvPr id="19" name="Text 13"/>
          <p:cNvSpPr/>
          <p:nvPr/>
        </p:nvSpPr>
        <p:spPr>
          <a:xfrm>
            <a:off x="8997696" y="2862072"/>
            <a:ext cx="205740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Independent recurrence across web search results and third-party commentary/analysis sites during the window.</a:t>
            </a:r>
            <a:endParaRPr lang="en-US" sz="1100" dirty="0"/>
          </a:p>
        </p:txBody>
      </p:sp>
      <p:sp>
        <p:nvSpPr>
          <p:cNvPr id="20" name="Shape 14"/>
          <p:cNvSpPr/>
          <p:nvPr/>
        </p:nvSpPr>
        <p:spPr>
          <a:xfrm>
            <a:off x="457200" y="4251960"/>
            <a:ext cx="11274552" cy="1691640"/>
          </a:xfrm>
          <a:prstGeom prst="roundRect">
            <a:avLst>
              <a:gd name="adj" fmla="val 4324"/>
            </a:avLst>
          </a:prstGeom>
          <a:solidFill>
            <a:srgbClr val="10151F"/>
          </a:solidFill>
          <a:ln/>
        </p:spPr>
      </p:sp>
      <p:sp>
        <p:nvSpPr>
          <p:cNvPr id="21" name="Text 15"/>
          <p:cNvSpPr/>
          <p:nvPr/>
        </p:nvSpPr>
        <p:spPr>
          <a:xfrm>
            <a:off x="777240" y="443484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note</a:t>
            </a:r>
            <a:endParaRPr lang="en-US" sz="1250" dirty="0"/>
          </a:p>
        </p:txBody>
      </p:sp>
      <p:sp>
        <p:nvSpPr>
          <p:cNvPr id="22" name="Text 16"/>
          <p:cNvSpPr/>
          <p:nvPr/>
        </p:nvSpPr>
        <p:spPr>
          <a:xfrm>
            <a:off x="777240" y="4754880"/>
            <a:ext cx="106070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does not publish granular public analytics (likes, shares, page views) per post, so “impressions/reposts” are estimated qualitatively from press-release tier, named partner prominence, cross-post linking, and independent third-party pickup identified during research — not from a proprietary analytics export. Rankings reflect relative market visibility, not exact metrics.</a:t>
            </a:r>
            <a:endParaRPr lang="en-US" sz="1200" dirty="0"/>
          </a:p>
        </p:txBody>
      </p:sp>
      <p:sp>
        <p:nvSpPr>
          <p:cNvPr id="23" name="Text 17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4" name="Text 18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365760"/>
            <a:ext cx="8229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800" b="1" dirty="0">
                <a:solidFill>
                  <a:srgbClr val="1B233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Last 30 Days at a Glance</a:t>
            </a:r>
            <a:endParaRPr lang="en-US" sz="2800" dirty="0"/>
          </a:p>
        </p:txBody>
      </p:sp>
      <p:sp>
        <p:nvSpPr>
          <p:cNvPr id="3" name="Text 1"/>
          <p:cNvSpPr/>
          <p:nvPr/>
        </p:nvSpPr>
        <p:spPr>
          <a:xfrm>
            <a:off x="457200" y="859536"/>
            <a:ext cx="109728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9 – July 9, 2026  —  18 notable posts and releases across the solution portfolio  •  orange badges = Top 10 items</a:t>
            </a:r>
            <a:endParaRPr lang="en-US" sz="1250" dirty="0"/>
          </a:p>
        </p:txBody>
      </p:sp>
      <p:sp>
        <p:nvSpPr>
          <p:cNvPr id="4" name="Shape 2"/>
          <p:cNvSpPr/>
          <p:nvPr/>
        </p:nvSpPr>
        <p:spPr>
          <a:xfrm>
            <a:off x="457200" y="1417320"/>
            <a:ext cx="2724912" cy="4160520"/>
          </a:xfrm>
          <a:prstGeom prst="roundRect">
            <a:avLst>
              <a:gd name="adj" fmla="val 2685"/>
            </a:avLst>
          </a:prstGeom>
          <a:solidFill>
            <a:srgbClr val="F5F6F8"/>
          </a:solidFill>
          <a:ln/>
        </p:spPr>
      </p:sp>
      <p:sp>
        <p:nvSpPr>
          <p:cNvPr id="5" name="Shape 3"/>
          <p:cNvSpPr/>
          <p:nvPr/>
        </p:nvSpPr>
        <p:spPr>
          <a:xfrm>
            <a:off x="457200" y="1417320"/>
            <a:ext cx="2724912" cy="457200"/>
          </a:xfrm>
          <a:prstGeom prst="roundRect">
            <a:avLst>
              <a:gd name="adj" fmla="val 16000"/>
            </a:avLst>
          </a:prstGeom>
          <a:solidFill>
            <a:srgbClr val="10151F"/>
          </a:solidFill>
          <a:ln/>
        </p:spPr>
      </p:sp>
      <p:sp>
        <p:nvSpPr>
          <p:cNvPr id="6" name="Shape 4"/>
          <p:cNvSpPr/>
          <p:nvPr/>
        </p:nvSpPr>
        <p:spPr>
          <a:xfrm>
            <a:off x="457200" y="1645920"/>
            <a:ext cx="2724912" cy="228600"/>
          </a:xfrm>
          <a:prstGeom prst="rect">
            <a:avLst/>
          </a:prstGeom>
          <a:solidFill>
            <a:srgbClr val="10151F"/>
          </a:solidFill>
          <a:ln/>
        </p:spPr>
      </p:sp>
      <p:sp>
        <p:nvSpPr>
          <p:cNvPr id="7" name="Text 5"/>
          <p:cNvSpPr/>
          <p:nvPr/>
        </p:nvSpPr>
        <p:spPr>
          <a:xfrm>
            <a:off x="594360" y="1417320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4 – 10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594360" y="20391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9" name="Text 7"/>
          <p:cNvSpPr/>
          <p:nvPr/>
        </p:nvSpPr>
        <p:spPr>
          <a:xfrm>
            <a:off x="594360" y="20391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#5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1005840" y="20025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4</a:t>
            </a:r>
            <a:endParaRPr lang="en-US" sz="1000" dirty="0"/>
          </a:p>
        </p:txBody>
      </p:sp>
      <p:sp>
        <p:nvSpPr>
          <p:cNvPr id="11" name="Text 9"/>
          <p:cNvSpPr/>
          <p:nvPr/>
        </p:nvSpPr>
        <p:spPr>
          <a:xfrm>
            <a:off x="1005840" y="22128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VoidZero (Vite) acquired</a:t>
            </a:r>
            <a:endParaRPr lang="en-US" sz="1030" dirty="0"/>
          </a:p>
        </p:txBody>
      </p:sp>
      <p:sp>
        <p:nvSpPr>
          <p:cNvPr id="12" name="Shape 10"/>
          <p:cNvSpPr/>
          <p:nvPr/>
        </p:nvSpPr>
        <p:spPr>
          <a:xfrm>
            <a:off x="594360" y="27249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13" name="Text 11"/>
          <p:cNvSpPr/>
          <p:nvPr/>
        </p:nvSpPr>
        <p:spPr>
          <a:xfrm>
            <a:off x="594360" y="27249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#10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1005840" y="26883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5</a:t>
            </a:r>
            <a:endParaRPr lang="en-US" sz="1000" dirty="0"/>
          </a:p>
        </p:txBody>
      </p:sp>
      <p:sp>
        <p:nvSpPr>
          <p:cNvPr id="15" name="Text 13"/>
          <p:cNvSpPr/>
          <p:nvPr/>
        </p:nvSpPr>
        <p:spPr>
          <a:xfrm>
            <a:off x="1005840" y="28986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Gateway spend limits</a:t>
            </a:r>
            <a:endParaRPr lang="en-US" sz="1030" dirty="0"/>
          </a:p>
        </p:txBody>
      </p:sp>
      <p:sp>
        <p:nvSpPr>
          <p:cNvPr id="16" name="Shape 14"/>
          <p:cNvSpPr/>
          <p:nvPr/>
        </p:nvSpPr>
        <p:spPr>
          <a:xfrm>
            <a:off x="658368" y="3502152"/>
            <a:ext cx="137160" cy="137160"/>
          </a:xfrm>
          <a:prstGeom prst="ellipse">
            <a:avLst/>
          </a:prstGeom>
          <a:solidFill>
            <a:srgbClr val="3B5BA9"/>
          </a:solidFill>
          <a:ln/>
        </p:spPr>
      </p:sp>
      <p:sp>
        <p:nvSpPr>
          <p:cNvPr id="17" name="Text 15"/>
          <p:cNvSpPr/>
          <p:nvPr/>
        </p:nvSpPr>
        <p:spPr>
          <a:xfrm>
            <a:off x="1005840" y="33741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B5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8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1005840" y="35844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Threat intel → real-time WAF rules</a:t>
            </a:r>
            <a:endParaRPr lang="en-US" sz="1030" dirty="0"/>
          </a:p>
        </p:txBody>
      </p:sp>
      <p:sp>
        <p:nvSpPr>
          <p:cNvPr id="19" name="Shape 17"/>
          <p:cNvSpPr/>
          <p:nvPr/>
        </p:nvSpPr>
        <p:spPr>
          <a:xfrm>
            <a:off x="594360" y="40965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20" name="Text 18"/>
          <p:cNvSpPr/>
          <p:nvPr/>
        </p:nvSpPr>
        <p:spPr>
          <a:xfrm>
            <a:off x="594360" y="40965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#7</a:t>
            </a:r>
            <a:endParaRPr lang="en-US" sz="1050" dirty="0"/>
          </a:p>
        </p:txBody>
      </p:sp>
      <p:sp>
        <p:nvSpPr>
          <p:cNvPr id="21" name="Text 19"/>
          <p:cNvSpPr/>
          <p:nvPr/>
        </p:nvSpPr>
        <p:spPr>
          <a:xfrm>
            <a:off x="1005840" y="40599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B5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9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1005840" y="42702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Customer Zero architecture (Glasswing)</a:t>
            </a:r>
            <a:endParaRPr lang="en-US" sz="1030" dirty="0"/>
          </a:p>
        </p:txBody>
      </p:sp>
      <p:sp>
        <p:nvSpPr>
          <p:cNvPr id="23" name="Shape 21"/>
          <p:cNvSpPr/>
          <p:nvPr/>
        </p:nvSpPr>
        <p:spPr>
          <a:xfrm>
            <a:off x="658368" y="4873752"/>
            <a:ext cx="137160" cy="137160"/>
          </a:xfrm>
          <a:prstGeom prst="ellipse">
            <a:avLst/>
          </a:prstGeom>
          <a:solidFill>
            <a:srgbClr val="3B5BA9"/>
          </a:solidFill>
          <a:ln/>
        </p:spPr>
      </p:sp>
      <p:sp>
        <p:nvSpPr>
          <p:cNvPr id="24" name="Text 22"/>
          <p:cNvSpPr/>
          <p:nvPr/>
        </p:nvSpPr>
        <p:spPr>
          <a:xfrm>
            <a:off x="1005840" y="47457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B5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10</a:t>
            </a:r>
            <a:endParaRPr lang="en-US" sz="1000" dirty="0"/>
          </a:p>
        </p:txBody>
      </p:sp>
      <p:sp>
        <p:nvSpPr>
          <p:cNvPr id="25" name="Text 23"/>
          <p:cNvSpPr/>
          <p:nvPr/>
        </p:nvSpPr>
        <p:spPr>
          <a:xfrm>
            <a:off x="1005840" y="49560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Private Origins DNS routing</a:t>
            </a:r>
            <a:endParaRPr lang="en-US" sz="1030" dirty="0"/>
          </a:p>
        </p:txBody>
      </p:sp>
      <p:sp>
        <p:nvSpPr>
          <p:cNvPr id="26" name="Shape 24"/>
          <p:cNvSpPr/>
          <p:nvPr/>
        </p:nvSpPr>
        <p:spPr>
          <a:xfrm>
            <a:off x="3319272" y="1417320"/>
            <a:ext cx="2724912" cy="4160520"/>
          </a:xfrm>
          <a:prstGeom prst="roundRect">
            <a:avLst>
              <a:gd name="adj" fmla="val 2685"/>
            </a:avLst>
          </a:prstGeom>
          <a:solidFill>
            <a:srgbClr val="F5F6F8"/>
          </a:solidFill>
          <a:ln/>
        </p:spPr>
      </p:sp>
      <p:sp>
        <p:nvSpPr>
          <p:cNvPr id="27" name="Shape 25"/>
          <p:cNvSpPr/>
          <p:nvPr/>
        </p:nvSpPr>
        <p:spPr>
          <a:xfrm>
            <a:off x="3319272" y="1417320"/>
            <a:ext cx="2724912" cy="457200"/>
          </a:xfrm>
          <a:prstGeom prst="roundRect">
            <a:avLst>
              <a:gd name="adj" fmla="val 16000"/>
            </a:avLst>
          </a:prstGeom>
          <a:solidFill>
            <a:srgbClr val="10151F"/>
          </a:solidFill>
          <a:ln/>
        </p:spPr>
      </p:sp>
      <p:sp>
        <p:nvSpPr>
          <p:cNvPr id="28" name="Shape 26"/>
          <p:cNvSpPr/>
          <p:nvPr/>
        </p:nvSpPr>
        <p:spPr>
          <a:xfrm>
            <a:off x="3319272" y="1645920"/>
            <a:ext cx="2724912" cy="228600"/>
          </a:xfrm>
          <a:prstGeom prst="rect">
            <a:avLst/>
          </a:prstGeom>
          <a:solidFill>
            <a:srgbClr val="10151F"/>
          </a:solidFill>
          <a:ln/>
        </p:spPr>
      </p:sp>
      <p:sp>
        <p:nvSpPr>
          <p:cNvPr id="29" name="Text 27"/>
          <p:cNvSpPr/>
          <p:nvPr/>
        </p:nvSpPr>
        <p:spPr>
          <a:xfrm>
            <a:off x="3456432" y="1417320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11 – 17</a:t>
            </a:r>
            <a:endParaRPr lang="en-US" sz="1300" dirty="0"/>
          </a:p>
        </p:txBody>
      </p:sp>
      <p:sp>
        <p:nvSpPr>
          <p:cNvPr id="30" name="Shape 28"/>
          <p:cNvSpPr/>
          <p:nvPr/>
        </p:nvSpPr>
        <p:spPr>
          <a:xfrm>
            <a:off x="3520440" y="2130552"/>
            <a:ext cx="137160" cy="137160"/>
          </a:xfrm>
          <a:prstGeom prst="ellipse">
            <a:avLst/>
          </a:prstGeom>
          <a:solidFill>
            <a:srgbClr val="3B5BA9"/>
          </a:solidFill>
          <a:ln/>
        </p:spPr>
      </p:sp>
      <p:sp>
        <p:nvSpPr>
          <p:cNvPr id="31" name="Text 29"/>
          <p:cNvSpPr/>
          <p:nvPr/>
        </p:nvSpPr>
        <p:spPr>
          <a:xfrm>
            <a:off x="3867912" y="20025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B5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12</a:t>
            </a:r>
            <a:endParaRPr lang="en-US" sz="1000" dirty="0"/>
          </a:p>
        </p:txBody>
      </p:sp>
      <p:sp>
        <p:nvSpPr>
          <p:cNvPr id="32" name="Text 30"/>
          <p:cNvSpPr/>
          <p:nvPr/>
        </p:nvSpPr>
        <p:spPr>
          <a:xfrm>
            <a:off x="3867912" y="22128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 Insights scaled 10x</a:t>
            </a:r>
            <a:endParaRPr lang="en-US" sz="1030" dirty="0"/>
          </a:p>
        </p:txBody>
      </p:sp>
      <p:sp>
        <p:nvSpPr>
          <p:cNvPr id="33" name="Shape 31"/>
          <p:cNvSpPr/>
          <p:nvPr/>
        </p:nvSpPr>
        <p:spPr>
          <a:xfrm>
            <a:off x="3520440" y="2816352"/>
            <a:ext cx="137160" cy="1371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34" name="Text 32"/>
          <p:cNvSpPr/>
          <p:nvPr/>
        </p:nvSpPr>
        <p:spPr>
          <a:xfrm>
            <a:off x="3867912" y="26883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15</a:t>
            </a:r>
            <a:endParaRPr lang="en-US" sz="1000" dirty="0"/>
          </a:p>
        </p:txBody>
      </p:sp>
      <p:sp>
        <p:nvSpPr>
          <p:cNvPr id="35" name="Text 33"/>
          <p:cNvSpPr/>
          <p:nvPr/>
        </p:nvSpPr>
        <p:spPr>
          <a:xfrm>
            <a:off x="3867912" y="28986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Ensemble AI talent joins</a:t>
            </a:r>
            <a:endParaRPr lang="en-US" sz="1030" dirty="0"/>
          </a:p>
        </p:txBody>
      </p:sp>
      <p:sp>
        <p:nvSpPr>
          <p:cNvPr id="36" name="Shape 34"/>
          <p:cNvSpPr/>
          <p:nvPr/>
        </p:nvSpPr>
        <p:spPr>
          <a:xfrm>
            <a:off x="3520440" y="3502152"/>
            <a:ext cx="137160" cy="137160"/>
          </a:xfrm>
          <a:prstGeom prst="ellipse">
            <a:avLst/>
          </a:prstGeom>
          <a:solidFill>
            <a:srgbClr val="3B5BA9"/>
          </a:solidFill>
          <a:ln/>
        </p:spPr>
      </p:sp>
      <p:sp>
        <p:nvSpPr>
          <p:cNvPr id="37" name="Text 35"/>
          <p:cNvSpPr/>
          <p:nvPr/>
        </p:nvSpPr>
        <p:spPr>
          <a:xfrm>
            <a:off x="3867912" y="33741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B5BA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16</a:t>
            </a:r>
            <a:endParaRPr lang="en-US" sz="1000" dirty="0"/>
          </a:p>
        </p:txBody>
      </p:sp>
      <p:sp>
        <p:nvSpPr>
          <p:cNvPr id="38" name="Text 36"/>
          <p:cNvSpPr/>
          <p:nvPr/>
        </p:nvSpPr>
        <p:spPr>
          <a:xfrm>
            <a:off x="3867912" y="35844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DMARC Management GA</a:t>
            </a:r>
            <a:endParaRPr lang="en-US" sz="1030" dirty="0"/>
          </a:p>
        </p:txBody>
      </p:sp>
      <p:sp>
        <p:nvSpPr>
          <p:cNvPr id="39" name="Shape 37"/>
          <p:cNvSpPr/>
          <p:nvPr/>
        </p:nvSpPr>
        <p:spPr>
          <a:xfrm>
            <a:off x="3456432" y="40965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0" name="Text 38"/>
          <p:cNvSpPr/>
          <p:nvPr/>
        </p:nvSpPr>
        <p:spPr>
          <a:xfrm>
            <a:off x="3456432" y="40965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#3</a:t>
            </a:r>
            <a:endParaRPr lang="en-US" sz="1050" dirty="0"/>
          </a:p>
        </p:txBody>
      </p:sp>
      <p:sp>
        <p:nvSpPr>
          <p:cNvPr id="41" name="Text 39"/>
          <p:cNvSpPr/>
          <p:nvPr/>
        </p:nvSpPr>
        <p:spPr>
          <a:xfrm>
            <a:off x="3867912" y="40599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17</a:t>
            </a:r>
            <a:endParaRPr lang="en-US" sz="1000" dirty="0"/>
          </a:p>
        </p:txBody>
      </p:sp>
      <p:sp>
        <p:nvSpPr>
          <p:cNvPr id="42" name="Text 40"/>
          <p:cNvSpPr/>
          <p:nvPr/>
        </p:nvSpPr>
        <p:spPr>
          <a:xfrm>
            <a:off x="3867912" y="42702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Design Partner Designation</a:t>
            </a:r>
            <a:endParaRPr lang="en-US" sz="1030" dirty="0"/>
          </a:p>
        </p:txBody>
      </p:sp>
      <p:sp>
        <p:nvSpPr>
          <p:cNvPr id="43" name="Shape 41"/>
          <p:cNvSpPr/>
          <p:nvPr/>
        </p:nvSpPr>
        <p:spPr>
          <a:xfrm>
            <a:off x="3456432" y="47823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4" name="Text 42"/>
          <p:cNvSpPr/>
          <p:nvPr/>
        </p:nvSpPr>
        <p:spPr>
          <a:xfrm>
            <a:off x="3456432" y="47823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#8</a:t>
            </a:r>
            <a:endParaRPr lang="en-US" sz="1050" dirty="0"/>
          </a:p>
        </p:txBody>
      </p:sp>
      <p:sp>
        <p:nvSpPr>
          <p:cNvPr id="45" name="Text 43"/>
          <p:cNvSpPr/>
          <p:nvPr/>
        </p:nvSpPr>
        <p:spPr>
          <a:xfrm>
            <a:off x="3867912" y="47457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17</a:t>
            </a:r>
            <a:endParaRPr lang="en-US" sz="1000" dirty="0"/>
          </a:p>
        </p:txBody>
      </p:sp>
      <p:sp>
        <p:nvSpPr>
          <p:cNvPr id="46" name="Text 44"/>
          <p:cNvSpPr/>
          <p:nvPr/>
        </p:nvSpPr>
        <p:spPr>
          <a:xfrm>
            <a:off x="3867912" y="49560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Agents SDK opens – Flue SDK</a:t>
            </a:r>
            <a:endParaRPr lang="en-US" sz="1030" dirty="0"/>
          </a:p>
        </p:txBody>
      </p:sp>
      <p:sp>
        <p:nvSpPr>
          <p:cNvPr id="47" name="Shape 45"/>
          <p:cNvSpPr/>
          <p:nvPr/>
        </p:nvSpPr>
        <p:spPr>
          <a:xfrm>
            <a:off x="6181344" y="1417320"/>
            <a:ext cx="2724912" cy="4160520"/>
          </a:xfrm>
          <a:prstGeom prst="roundRect">
            <a:avLst>
              <a:gd name="adj" fmla="val 2685"/>
            </a:avLst>
          </a:prstGeom>
          <a:solidFill>
            <a:srgbClr val="F5F6F8"/>
          </a:solidFill>
          <a:ln/>
        </p:spPr>
      </p:sp>
      <p:sp>
        <p:nvSpPr>
          <p:cNvPr id="48" name="Shape 46"/>
          <p:cNvSpPr/>
          <p:nvPr/>
        </p:nvSpPr>
        <p:spPr>
          <a:xfrm>
            <a:off x="6181344" y="1417320"/>
            <a:ext cx="2724912" cy="457200"/>
          </a:xfrm>
          <a:prstGeom prst="roundRect">
            <a:avLst>
              <a:gd name="adj" fmla="val 16000"/>
            </a:avLst>
          </a:prstGeom>
          <a:solidFill>
            <a:srgbClr val="10151F"/>
          </a:solidFill>
          <a:ln/>
        </p:spPr>
      </p:sp>
      <p:sp>
        <p:nvSpPr>
          <p:cNvPr id="49" name="Shape 47"/>
          <p:cNvSpPr/>
          <p:nvPr/>
        </p:nvSpPr>
        <p:spPr>
          <a:xfrm>
            <a:off x="6181344" y="1645920"/>
            <a:ext cx="2724912" cy="228600"/>
          </a:xfrm>
          <a:prstGeom prst="rect">
            <a:avLst/>
          </a:prstGeom>
          <a:solidFill>
            <a:srgbClr val="10151F"/>
          </a:solidFill>
          <a:ln/>
        </p:spPr>
      </p:sp>
      <p:sp>
        <p:nvSpPr>
          <p:cNvPr id="50" name="Text 48"/>
          <p:cNvSpPr/>
          <p:nvPr/>
        </p:nvSpPr>
        <p:spPr>
          <a:xfrm>
            <a:off x="6318504" y="1417320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18 – 24</a:t>
            </a:r>
            <a:endParaRPr lang="en-US" sz="1300" dirty="0"/>
          </a:p>
        </p:txBody>
      </p:sp>
      <p:sp>
        <p:nvSpPr>
          <p:cNvPr id="51" name="Shape 49"/>
          <p:cNvSpPr/>
          <p:nvPr/>
        </p:nvSpPr>
        <p:spPr>
          <a:xfrm>
            <a:off x="6382512" y="2130552"/>
            <a:ext cx="137160" cy="137160"/>
          </a:xfrm>
          <a:prstGeom prst="ellipse">
            <a:avLst/>
          </a:prstGeom>
          <a:solidFill>
            <a:srgbClr val="3E8E5A"/>
          </a:solidFill>
          <a:ln/>
        </p:spPr>
      </p:sp>
      <p:sp>
        <p:nvSpPr>
          <p:cNvPr id="52" name="Text 50"/>
          <p:cNvSpPr/>
          <p:nvPr/>
        </p:nvSpPr>
        <p:spPr>
          <a:xfrm>
            <a:off x="6729984" y="20025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18</a:t>
            </a:r>
            <a:endParaRPr lang="en-US" sz="1000" dirty="0"/>
          </a:p>
        </p:txBody>
      </p:sp>
      <p:sp>
        <p:nvSpPr>
          <p:cNvPr id="53" name="Text 51"/>
          <p:cNvSpPr/>
          <p:nvPr/>
        </p:nvSpPr>
        <p:spPr>
          <a:xfrm>
            <a:off x="6729984" y="22128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Project Galileo – 12 years</a:t>
            </a:r>
            <a:endParaRPr lang="en-US" sz="1030" dirty="0"/>
          </a:p>
        </p:txBody>
      </p:sp>
      <p:sp>
        <p:nvSpPr>
          <p:cNvPr id="54" name="Shape 52"/>
          <p:cNvSpPr/>
          <p:nvPr/>
        </p:nvSpPr>
        <p:spPr>
          <a:xfrm>
            <a:off x="6382512" y="2816352"/>
            <a:ext cx="137160" cy="1371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55" name="Text 53"/>
          <p:cNvSpPr/>
          <p:nvPr/>
        </p:nvSpPr>
        <p:spPr>
          <a:xfrm>
            <a:off x="6729984" y="26883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19</a:t>
            </a:r>
            <a:endParaRPr lang="en-US" sz="1000" dirty="0"/>
          </a:p>
        </p:txBody>
      </p:sp>
      <p:sp>
        <p:nvSpPr>
          <p:cNvPr id="56" name="Text 54"/>
          <p:cNvSpPr/>
          <p:nvPr/>
        </p:nvSpPr>
        <p:spPr>
          <a:xfrm>
            <a:off x="6729984" y="28986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Temporary Accounts for AI agents</a:t>
            </a:r>
            <a:endParaRPr lang="en-US" sz="1030" dirty="0"/>
          </a:p>
        </p:txBody>
      </p:sp>
      <p:sp>
        <p:nvSpPr>
          <p:cNvPr id="57" name="Shape 55"/>
          <p:cNvSpPr/>
          <p:nvPr/>
        </p:nvSpPr>
        <p:spPr>
          <a:xfrm>
            <a:off x="6318504" y="34107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58" name="Text 56"/>
          <p:cNvSpPr/>
          <p:nvPr/>
        </p:nvSpPr>
        <p:spPr>
          <a:xfrm>
            <a:off x="6318504" y="34107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#2</a:t>
            </a:r>
            <a:endParaRPr lang="en-US" sz="1050" dirty="0"/>
          </a:p>
        </p:txBody>
      </p:sp>
      <p:sp>
        <p:nvSpPr>
          <p:cNvPr id="59" name="Text 57"/>
          <p:cNvSpPr/>
          <p:nvPr/>
        </p:nvSpPr>
        <p:spPr>
          <a:xfrm>
            <a:off x="6729984" y="33741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22</a:t>
            </a:r>
            <a:endParaRPr lang="en-US" sz="1000" dirty="0"/>
          </a:p>
        </p:txBody>
      </p:sp>
      <p:sp>
        <p:nvSpPr>
          <p:cNvPr id="60" name="Text 58"/>
          <p:cNvSpPr/>
          <p:nvPr/>
        </p:nvSpPr>
        <p:spPr>
          <a:xfrm>
            <a:off x="6729984" y="35844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PACT with browser vendors</a:t>
            </a:r>
            <a:endParaRPr lang="en-US" sz="1030" dirty="0"/>
          </a:p>
        </p:txBody>
      </p:sp>
      <p:sp>
        <p:nvSpPr>
          <p:cNvPr id="61" name="Shape 59"/>
          <p:cNvSpPr/>
          <p:nvPr/>
        </p:nvSpPr>
        <p:spPr>
          <a:xfrm>
            <a:off x="6318504" y="40965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62" name="Text 60"/>
          <p:cNvSpPr/>
          <p:nvPr/>
        </p:nvSpPr>
        <p:spPr>
          <a:xfrm>
            <a:off x="6318504" y="40965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#4</a:t>
            </a:r>
            <a:endParaRPr lang="en-US" sz="1050" dirty="0"/>
          </a:p>
        </p:txBody>
      </p:sp>
      <p:sp>
        <p:nvSpPr>
          <p:cNvPr id="63" name="Text 61"/>
          <p:cNvSpPr/>
          <p:nvPr/>
        </p:nvSpPr>
        <p:spPr>
          <a:xfrm>
            <a:off x="6729984" y="40599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23</a:t>
            </a:r>
            <a:endParaRPr lang="en-US" sz="1000" dirty="0"/>
          </a:p>
        </p:txBody>
      </p:sp>
      <p:sp>
        <p:nvSpPr>
          <p:cNvPr id="64" name="Text 62"/>
          <p:cNvSpPr/>
          <p:nvPr/>
        </p:nvSpPr>
        <p:spPr>
          <a:xfrm>
            <a:off x="6729984" y="42702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beehiiv AI crawl controls</a:t>
            </a:r>
            <a:endParaRPr lang="en-US" sz="1030" dirty="0"/>
          </a:p>
        </p:txBody>
      </p:sp>
      <p:sp>
        <p:nvSpPr>
          <p:cNvPr id="65" name="Shape 63"/>
          <p:cNvSpPr/>
          <p:nvPr/>
        </p:nvSpPr>
        <p:spPr>
          <a:xfrm>
            <a:off x="6382512" y="4873752"/>
            <a:ext cx="137160" cy="1371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66" name="Text 64"/>
          <p:cNvSpPr/>
          <p:nvPr/>
        </p:nvSpPr>
        <p:spPr>
          <a:xfrm>
            <a:off x="6729984" y="47457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24</a:t>
            </a:r>
            <a:endParaRPr lang="en-US" sz="1000" dirty="0"/>
          </a:p>
        </p:txBody>
      </p:sp>
      <p:sp>
        <p:nvSpPr>
          <p:cNvPr id="67" name="Text 65"/>
          <p:cNvSpPr/>
          <p:nvPr/>
        </p:nvSpPr>
        <p:spPr>
          <a:xfrm>
            <a:off x="6729984" y="49560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Self-Managed OAuth for all</a:t>
            </a:r>
            <a:endParaRPr lang="en-US" sz="1030" dirty="0"/>
          </a:p>
        </p:txBody>
      </p:sp>
      <p:sp>
        <p:nvSpPr>
          <p:cNvPr id="68" name="Shape 66"/>
          <p:cNvSpPr/>
          <p:nvPr/>
        </p:nvSpPr>
        <p:spPr>
          <a:xfrm>
            <a:off x="9043416" y="1417320"/>
            <a:ext cx="2724912" cy="4160520"/>
          </a:xfrm>
          <a:prstGeom prst="roundRect">
            <a:avLst>
              <a:gd name="adj" fmla="val 2685"/>
            </a:avLst>
          </a:prstGeom>
          <a:solidFill>
            <a:srgbClr val="F5F6F8"/>
          </a:solidFill>
          <a:ln/>
        </p:spPr>
      </p:sp>
      <p:sp>
        <p:nvSpPr>
          <p:cNvPr id="69" name="Shape 67"/>
          <p:cNvSpPr/>
          <p:nvPr/>
        </p:nvSpPr>
        <p:spPr>
          <a:xfrm>
            <a:off x="9043416" y="1417320"/>
            <a:ext cx="2724912" cy="457200"/>
          </a:xfrm>
          <a:prstGeom prst="roundRect">
            <a:avLst>
              <a:gd name="adj" fmla="val 16000"/>
            </a:avLst>
          </a:prstGeom>
          <a:solidFill>
            <a:srgbClr val="10151F"/>
          </a:solidFill>
          <a:ln/>
        </p:spPr>
      </p:sp>
      <p:sp>
        <p:nvSpPr>
          <p:cNvPr id="70" name="Shape 68"/>
          <p:cNvSpPr/>
          <p:nvPr/>
        </p:nvSpPr>
        <p:spPr>
          <a:xfrm>
            <a:off x="9043416" y="1645920"/>
            <a:ext cx="2724912" cy="228600"/>
          </a:xfrm>
          <a:prstGeom prst="rect">
            <a:avLst/>
          </a:prstGeom>
          <a:solidFill>
            <a:srgbClr val="10151F"/>
          </a:solidFill>
          <a:ln/>
        </p:spPr>
      </p:sp>
      <p:sp>
        <p:nvSpPr>
          <p:cNvPr id="71" name="Text 69"/>
          <p:cNvSpPr/>
          <p:nvPr/>
        </p:nvSpPr>
        <p:spPr>
          <a:xfrm>
            <a:off x="9180576" y="1417320"/>
            <a:ext cx="245059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25 – Jul 9</a:t>
            </a:r>
            <a:endParaRPr lang="en-US" sz="1300" dirty="0"/>
          </a:p>
        </p:txBody>
      </p:sp>
      <p:sp>
        <p:nvSpPr>
          <p:cNvPr id="72" name="Shape 70"/>
          <p:cNvSpPr/>
          <p:nvPr/>
        </p:nvSpPr>
        <p:spPr>
          <a:xfrm>
            <a:off x="9244584" y="2130552"/>
            <a:ext cx="137160" cy="1371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73" name="Text 71"/>
          <p:cNvSpPr/>
          <p:nvPr/>
        </p:nvSpPr>
        <p:spPr>
          <a:xfrm>
            <a:off x="9592056" y="20025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 25</a:t>
            </a:r>
            <a:endParaRPr lang="en-US" sz="1000" dirty="0"/>
          </a:p>
        </p:txBody>
      </p:sp>
      <p:sp>
        <p:nvSpPr>
          <p:cNvPr id="74" name="Text 72"/>
          <p:cNvSpPr/>
          <p:nvPr/>
        </p:nvSpPr>
        <p:spPr>
          <a:xfrm>
            <a:off x="9592056" y="22128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Saga rollbacks for Workflows</a:t>
            </a:r>
            <a:endParaRPr lang="en-US" sz="1030" dirty="0"/>
          </a:p>
        </p:txBody>
      </p:sp>
      <p:sp>
        <p:nvSpPr>
          <p:cNvPr id="75" name="Shape 73"/>
          <p:cNvSpPr/>
          <p:nvPr/>
        </p:nvSpPr>
        <p:spPr>
          <a:xfrm>
            <a:off x="9180576" y="27249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76" name="Text 74"/>
          <p:cNvSpPr/>
          <p:nvPr/>
        </p:nvSpPr>
        <p:spPr>
          <a:xfrm>
            <a:off x="9180576" y="27249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#1</a:t>
            </a:r>
            <a:endParaRPr lang="en-US" sz="1050" dirty="0"/>
          </a:p>
        </p:txBody>
      </p:sp>
      <p:sp>
        <p:nvSpPr>
          <p:cNvPr id="77" name="Text 75"/>
          <p:cNvSpPr/>
          <p:nvPr/>
        </p:nvSpPr>
        <p:spPr>
          <a:xfrm>
            <a:off x="9592056" y="26883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1</a:t>
            </a:r>
            <a:endParaRPr lang="en-US" sz="1000" dirty="0"/>
          </a:p>
        </p:txBody>
      </p:sp>
      <p:sp>
        <p:nvSpPr>
          <p:cNvPr id="78" name="Text 76"/>
          <p:cNvSpPr/>
          <p:nvPr/>
        </p:nvSpPr>
        <p:spPr>
          <a:xfrm>
            <a:off x="9592056" y="28986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Independence Day 2.0</a:t>
            </a:r>
            <a:endParaRPr lang="en-US" sz="1030" dirty="0"/>
          </a:p>
        </p:txBody>
      </p:sp>
      <p:sp>
        <p:nvSpPr>
          <p:cNvPr id="79" name="Shape 77"/>
          <p:cNvSpPr/>
          <p:nvPr/>
        </p:nvSpPr>
        <p:spPr>
          <a:xfrm>
            <a:off x="9180576" y="34107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80" name="Text 78"/>
          <p:cNvSpPr/>
          <p:nvPr/>
        </p:nvSpPr>
        <p:spPr>
          <a:xfrm>
            <a:off x="9180576" y="34107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#6</a:t>
            </a:r>
            <a:endParaRPr lang="en-US" sz="1050" dirty="0"/>
          </a:p>
        </p:txBody>
      </p:sp>
      <p:sp>
        <p:nvSpPr>
          <p:cNvPr id="81" name="Text 79"/>
          <p:cNvSpPr/>
          <p:nvPr/>
        </p:nvSpPr>
        <p:spPr>
          <a:xfrm>
            <a:off x="9592056" y="33741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1</a:t>
            </a:r>
            <a:endParaRPr lang="en-US" sz="1000" dirty="0"/>
          </a:p>
        </p:txBody>
      </p:sp>
      <p:sp>
        <p:nvSpPr>
          <p:cNvPr id="82" name="Text 80"/>
          <p:cNvSpPr/>
          <p:nvPr/>
        </p:nvSpPr>
        <p:spPr>
          <a:xfrm>
            <a:off x="9592056" y="35844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Monetization Gateway (x402)</a:t>
            </a:r>
            <a:endParaRPr lang="en-US" sz="1030" dirty="0"/>
          </a:p>
        </p:txBody>
      </p:sp>
      <p:sp>
        <p:nvSpPr>
          <p:cNvPr id="83" name="Shape 81"/>
          <p:cNvSpPr/>
          <p:nvPr/>
        </p:nvSpPr>
        <p:spPr>
          <a:xfrm>
            <a:off x="9244584" y="4187952"/>
            <a:ext cx="137160" cy="137160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84" name="Text 82"/>
          <p:cNvSpPr/>
          <p:nvPr/>
        </p:nvSpPr>
        <p:spPr>
          <a:xfrm>
            <a:off x="9592056" y="40599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6</a:t>
            </a:r>
            <a:endParaRPr lang="en-US" sz="1000" dirty="0"/>
          </a:p>
        </p:txBody>
      </p:sp>
      <p:sp>
        <p:nvSpPr>
          <p:cNvPr id="85" name="Text 83"/>
          <p:cNvSpPr/>
          <p:nvPr/>
        </p:nvSpPr>
        <p:spPr>
          <a:xfrm>
            <a:off x="9592056" y="42702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Workers Cache (tiered)</a:t>
            </a:r>
            <a:endParaRPr lang="en-US" sz="1030" dirty="0"/>
          </a:p>
        </p:txBody>
      </p:sp>
      <p:sp>
        <p:nvSpPr>
          <p:cNvPr id="86" name="Shape 84"/>
          <p:cNvSpPr/>
          <p:nvPr/>
        </p:nvSpPr>
        <p:spPr>
          <a:xfrm>
            <a:off x="9180576" y="4782312"/>
            <a:ext cx="310896" cy="31089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87" name="Text 85"/>
          <p:cNvSpPr/>
          <p:nvPr/>
        </p:nvSpPr>
        <p:spPr>
          <a:xfrm>
            <a:off x="9180576" y="4782312"/>
            <a:ext cx="310896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#9</a:t>
            </a:r>
            <a:endParaRPr lang="en-US" sz="1050" dirty="0"/>
          </a:p>
        </p:txBody>
      </p:sp>
      <p:sp>
        <p:nvSpPr>
          <p:cNvPr id="88" name="Text 86"/>
          <p:cNvSpPr/>
          <p:nvPr/>
        </p:nvSpPr>
        <p:spPr>
          <a:xfrm>
            <a:off x="9592056" y="4745736"/>
            <a:ext cx="2039112" cy="2194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8A5A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 7</a:t>
            </a:r>
            <a:endParaRPr lang="en-US" sz="1000" dirty="0"/>
          </a:p>
        </p:txBody>
      </p:sp>
      <p:sp>
        <p:nvSpPr>
          <p:cNvPr id="89" name="Text 87"/>
          <p:cNvSpPr/>
          <p:nvPr/>
        </p:nvSpPr>
        <p:spPr>
          <a:xfrm>
            <a:off x="9592056" y="4956048"/>
            <a:ext cx="203911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103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UK Cyber Governance Pledge</a:t>
            </a:r>
            <a:endParaRPr lang="en-US" sz="1030" dirty="0"/>
          </a:p>
        </p:txBody>
      </p:sp>
      <p:sp>
        <p:nvSpPr>
          <p:cNvPr id="90" name="Shape 88"/>
          <p:cNvSpPr/>
          <p:nvPr/>
        </p:nvSpPr>
        <p:spPr>
          <a:xfrm>
            <a:off x="457200" y="5806440"/>
            <a:ext cx="128016" cy="128016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91" name="Text 89"/>
          <p:cNvSpPr/>
          <p:nvPr/>
        </p:nvSpPr>
        <p:spPr>
          <a:xfrm>
            <a:off x="640080" y="574243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</a:t>
            </a:r>
            <a:endParaRPr lang="en-US" sz="1050" dirty="0"/>
          </a:p>
        </p:txBody>
      </p:sp>
      <p:sp>
        <p:nvSpPr>
          <p:cNvPr id="92" name="Shape 90"/>
          <p:cNvSpPr/>
          <p:nvPr/>
        </p:nvSpPr>
        <p:spPr>
          <a:xfrm>
            <a:off x="1828800" y="5806440"/>
            <a:ext cx="128016" cy="128016"/>
          </a:xfrm>
          <a:prstGeom prst="ellipse">
            <a:avLst/>
          </a:prstGeom>
          <a:solidFill>
            <a:srgbClr val="3B5BA9"/>
          </a:solidFill>
          <a:ln/>
        </p:spPr>
      </p:sp>
      <p:sp>
        <p:nvSpPr>
          <p:cNvPr id="93" name="Text 91"/>
          <p:cNvSpPr/>
          <p:nvPr/>
        </p:nvSpPr>
        <p:spPr>
          <a:xfrm>
            <a:off x="2011680" y="574243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Security</a:t>
            </a:r>
            <a:endParaRPr lang="en-US" sz="1050" dirty="0"/>
          </a:p>
        </p:txBody>
      </p:sp>
      <p:sp>
        <p:nvSpPr>
          <p:cNvPr id="94" name="Shape 92"/>
          <p:cNvSpPr/>
          <p:nvPr/>
        </p:nvSpPr>
        <p:spPr>
          <a:xfrm>
            <a:off x="3200400" y="5806440"/>
            <a:ext cx="128016" cy="128016"/>
          </a:xfrm>
          <a:prstGeom prst="ellipse">
            <a:avLst/>
          </a:prstGeom>
          <a:solidFill>
            <a:srgbClr val="0E7C86"/>
          </a:solidFill>
          <a:ln/>
        </p:spPr>
      </p:sp>
      <p:sp>
        <p:nvSpPr>
          <p:cNvPr id="95" name="Text 93"/>
          <p:cNvSpPr/>
          <p:nvPr/>
        </p:nvSpPr>
        <p:spPr>
          <a:xfrm>
            <a:off x="3383280" y="574243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</a:t>
            </a:r>
            <a:endParaRPr lang="en-US" sz="1050" dirty="0"/>
          </a:p>
        </p:txBody>
      </p:sp>
      <p:sp>
        <p:nvSpPr>
          <p:cNvPr id="96" name="Shape 94"/>
          <p:cNvSpPr/>
          <p:nvPr/>
        </p:nvSpPr>
        <p:spPr>
          <a:xfrm>
            <a:off x="4572000" y="5806440"/>
            <a:ext cx="128016" cy="128016"/>
          </a:xfrm>
          <a:prstGeom prst="ellipse">
            <a:avLst/>
          </a:prstGeom>
          <a:solidFill>
            <a:srgbClr val="5B4B8A"/>
          </a:solidFill>
          <a:ln/>
        </p:spPr>
      </p:sp>
      <p:sp>
        <p:nvSpPr>
          <p:cNvPr id="97" name="Text 95"/>
          <p:cNvSpPr/>
          <p:nvPr/>
        </p:nvSpPr>
        <p:spPr>
          <a:xfrm>
            <a:off x="4754880" y="574243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</a:t>
            </a:r>
            <a:endParaRPr lang="en-US" sz="1050" dirty="0"/>
          </a:p>
        </p:txBody>
      </p:sp>
      <p:sp>
        <p:nvSpPr>
          <p:cNvPr id="98" name="Shape 96"/>
          <p:cNvSpPr/>
          <p:nvPr/>
        </p:nvSpPr>
        <p:spPr>
          <a:xfrm>
            <a:off x="5943600" y="5806440"/>
            <a:ext cx="128016" cy="128016"/>
          </a:xfrm>
          <a:prstGeom prst="ellipse">
            <a:avLst/>
          </a:prstGeom>
          <a:solidFill>
            <a:srgbClr val="8A5A00"/>
          </a:solidFill>
          <a:ln/>
        </p:spPr>
      </p:sp>
      <p:sp>
        <p:nvSpPr>
          <p:cNvPr id="99" name="Text 97"/>
          <p:cNvSpPr/>
          <p:nvPr/>
        </p:nvSpPr>
        <p:spPr>
          <a:xfrm>
            <a:off x="6126480" y="574243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Policy</a:t>
            </a:r>
            <a:endParaRPr lang="en-US" sz="1050" dirty="0"/>
          </a:p>
        </p:txBody>
      </p:sp>
      <p:sp>
        <p:nvSpPr>
          <p:cNvPr id="100" name="Shape 98"/>
          <p:cNvSpPr/>
          <p:nvPr/>
        </p:nvSpPr>
        <p:spPr>
          <a:xfrm>
            <a:off x="7315200" y="5806440"/>
            <a:ext cx="128016" cy="128016"/>
          </a:xfrm>
          <a:prstGeom prst="ellipse">
            <a:avLst/>
          </a:prstGeom>
          <a:solidFill>
            <a:srgbClr val="3B5BA9"/>
          </a:solidFill>
          <a:ln/>
        </p:spPr>
      </p:sp>
      <p:sp>
        <p:nvSpPr>
          <p:cNvPr id="101" name="Text 99"/>
          <p:cNvSpPr/>
          <p:nvPr/>
        </p:nvSpPr>
        <p:spPr>
          <a:xfrm>
            <a:off x="7498080" y="574243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Zero Trust</a:t>
            </a:r>
            <a:endParaRPr lang="en-US" sz="1050" dirty="0"/>
          </a:p>
        </p:txBody>
      </p:sp>
      <p:sp>
        <p:nvSpPr>
          <p:cNvPr id="102" name="Shape 100"/>
          <p:cNvSpPr/>
          <p:nvPr/>
        </p:nvSpPr>
        <p:spPr>
          <a:xfrm>
            <a:off x="8869680" y="5806440"/>
            <a:ext cx="128016" cy="128016"/>
          </a:xfrm>
          <a:prstGeom prst="ellipse">
            <a:avLst/>
          </a:prstGeom>
          <a:solidFill>
            <a:srgbClr val="3E8E5A"/>
          </a:solidFill>
          <a:ln/>
        </p:spPr>
      </p:sp>
      <p:sp>
        <p:nvSpPr>
          <p:cNvPr id="103" name="Text 101"/>
          <p:cNvSpPr/>
          <p:nvPr/>
        </p:nvSpPr>
        <p:spPr>
          <a:xfrm>
            <a:off x="9052560" y="5742432"/>
            <a:ext cx="12344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Impact</a:t>
            </a:r>
            <a:endParaRPr lang="en-US" sz="1050" dirty="0"/>
          </a:p>
        </p:txBody>
      </p:sp>
      <p:sp>
        <p:nvSpPr>
          <p:cNvPr id="104" name="Text 102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105" name="Text 103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#1</a:t>
            </a:r>
            <a:endParaRPr lang="en-US" sz="2400" dirty="0"/>
          </a:p>
        </p:txBody>
      </p:sp>
      <p:pic>
        <p:nvPicPr>
          <p:cNvPr id="5" name="Image 0" descr="assets/FaRobot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Independence Day 2.0: New AI Traffic Controls &amp; the Agentic Web Economy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July 1,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2404872" cy="292608"/>
          </a:xfrm>
          <a:prstGeom prst="roundRect">
            <a:avLst>
              <a:gd name="adj" fmla="val 50000"/>
            </a:avLst>
          </a:prstGeom>
          <a:solidFill>
            <a:srgbClr val="F6821F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240487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 / BOT MANAGEMENT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customers (incl. Free tier) can now classify and manage bots as Search, Agent, or Training — not one-size-fits-all blocking.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defaults land Sept 15, 2026: Training and Agent bots blocked by default on ad-monetized pages; Search stays allowed.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Launched alongside: BotBase (searchable bot directory), Attribution Business Insights, Monetization Gateway, and a companion 'agentic internet' market report.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Redefines what 'Verified bot' means — verification now gates access by category, not blanket allow.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single biggest storyline of the window — a coordinated, multi-post product cluster that resets how every customer's site talks to AI crawlers and agents. Directly reshapes Bot Management and WAF conversations for every renewal.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Anchored 4+ companion blog posts same day; picked up by trade press (Simply Wall St, GeoWeb Tech) as a market-defining policy shift; heavy X/Radar cross-linking.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blog.cloudflare.com/content-independence-day-ai-options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#2</a:t>
            </a:r>
            <a:endParaRPr lang="en-US" sz="2400" dirty="0"/>
          </a:p>
        </p:txBody>
      </p:sp>
      <p:pic>
        <p:nvPicPr>
          <p:cNvPr id="5" name="Image 0" descr="assets/FaLock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PACT: Privacy-First Bot Verification Protocol with Google, Microsoft, Mozilla &amp; Shopify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22,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3831336" cy="292608"/>
          </a:xfrm>
          <a:prstGeom prst="roundRect">
            <a:avLst>
              <a:gd name="adj" fmla="val 50000"/>
            </a:avLst>
          </a:prstGeom>
          <a:solidFill>
            <a:srgbClr val="0E7C86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3831336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/ SECURITY STANDARDS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press release: Cloudflare, Google Chrome, Microsoft Edge, and Mozilla Firefox commit to jointly building Private Access Control Tokens (PACT).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Shopify joins as a launch commerce partner; protocol will be submitted for open standardization.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let humans and bots cryptographically prove non-malicious traffic without invasive fingerprinting or tracking.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Positions Cloudflare as the convener of a browser-vendor coalition on Internet-scale identity trust.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rare four-way alliance with the browser gatekeepers that control &gt;90% of web traffic. For security architects, this is the clearest sign yet that bot/agent attestation is heading toward a standards body, not a point product.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NYSE:NET press release with named co-signers Google, Microsoft, Mozilla, Shopify — the highest partner-tier disclosure of the period; syndicated across multiple language editions.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cloudflare.com/press — official press release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#3</a:t>
            </a:r>
            <a:endParaRPr lang="en-US" sz="2400" dirty="0"/>
          </a:p>
        </p:txBody>
      </p:sp>
      <p:pic>
        <p:nvPicPr>
          <p:cNvPr id="5" name="Image 0" descr="assets/FaHandshak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One Design Partner Designation &amp; the Cloudflare One Stack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17,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3721608" cy="292608"/>
          </a:xfrm>
          <a:prstGeom prst="roundRect">
            <a:avLst>
              <a:gd name="adj" fmla="val 50000"/>
            </a:avLst>
          </a:prstGeom>
          <a:solidFill>
            <a:srgbClr val="0E7C86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372160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/ SASE &amp; ZERO TRUST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high-priority channel tier for the Cloudflare One (SASE) suite, launched with Arctiq, Consortium, CMT, Presidio, and The Missing Link.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Introduces the Cloudflare One Stack: a library of agent-ready blueprints and automated workflows that let AI agents help plan and deploy Zero Trust environments.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 get funding, training, and blueprint configurations to accelerate legacy-to-SASE migrations.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Framed by Cloudflare's Chief Partner Officer as its deepest channel co-investment to date.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Directly actionable for pre-sales: a ready-made bench of certified SI/MSP partners for SASE migration deals, plus an agent-assisted deployment kit that shortens time-to-value in POCs.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Covered by Channel Dive, Yahoo Finance, and Investing.com same week; explicitly tied to Cloudflare's Q1 revenue growth narrative (+31.5% YoY) in analyst coverage.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cloudflare.com/press — official press release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#4</a:t>
            </a:r>
            <a:endParaRPr lang="en-US" sz="2400" dirty="0"/>
          </a:p>
        </p:txBody>
      </p:sp>
      <p:pic>
        <p:nvPicPr>
          <p:cNvPr id="5" name="Image 0" descr="assets/FaNewspaper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× beehiiv: AI Crawl Controls for Independent Publishers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23,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3502152" cy="292608"/>
          </a:xfrm>
          <a:prstGeom prst="roundRect">
            <a:avLst>
              <a:gd name="adj" fmla="val 50000"/>
            </a:avLst>
          </a:prstGeom>
          <a:solidFill>
            <a:srgbClr val="0E7C86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350215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PARTNERSHIP / AI MONETIZATION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0E7C8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Official press release pairing Cloudflare's crawl-control stack with beehiiv's newsletter/publishing platform.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Gives independent publishers the same AI crawl visibility and control previously reserved for large media enterprises.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 of the broader Pay Per Crawl → Pay Per Use evolution announced across the period.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Signals Cloudflare productizing content-monetization tooling for the long tail of the web, not just Reddit-scale publishers.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concrete proof point for how the Content Independence Day framework gets embedded into ISV/platform partners — a template pre-sales can reuse with any content or media prospect running on a partner CMS.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Referenced directly in analyst commentary (Simply Wall St) as evidence the Pay Per Use ecosystem is being productized for smaller publishers, not only large platforms.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cloudflare.com/press — official press release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457200" y="365760"/>
            <a:ext cx="11274552" cy="1234440"/>
          </a:xfrm>
          <a:prstGeom prst="roundRect">
            <a:avLst>
              <a:gd name="adj" fmla="val 6667"/>
            </a:avLst>
          </a:prstGeom>
          <a:solidFill>
            <a:srgbClr val="10151F"/>
          </a:solidFill>
          <a:ln/>
          <a:effectLst>
            <a:outerShdw sx="100000" sy="100000" kx="0" ky="0" algn="bl" rotWithShape="0" blurRad="101600" dist="38100" dir="2700000">
              <a:srgbClr val="1B2333">
                <a:alpha val="12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685800" y="566928"/>
            <a:ext cx="822960" cy="822960"/>
          </a:xfrm>
          <a:prstGeom prst="ellipse">
            <a:avLst/>
          </a:prstGeom>
          <a:solidFill>
            <a:srgbClr val="F6821F"/>
          </a:solidFill>
          <a:ln/>
        </p:spPr>
      </p:sp>
      <p:sp>
        <p:nvSpPr>
          <p:cNvPr id="4" name="Text 2"/>
          <p:cNvSpPr/>
          <p:nvPr/>
        </p:nvSpPr>
        <p:spPr>
          <a:xfrm>
            <a:off x="685800" y="566928"/>
            <a:ext cx="822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10151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#5</a:t>
            </a:r>
            <a:endParaRPr lang="en-US" sz="2400" dirty="0"/>
          </a:p>
        </p:txBody>
      </p:sp>
      <p:pic>
        <p:nvPicPr>
          <p:cNvPr id="5" name="Image 0" descr="assets/FaCode_whit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61320" y="658368"/>
            <a:ext cx="640080" cy="6400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1691640" y="502920"/>
            <a:ext cx="868680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Acquires VoidZero (Vite, Vitest, Rolldown, Oxc)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91640" y="1170432"/>
            <a:ext cx="2011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C7CCD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June 4, 2026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794760" y="1161288"/>
            <a:ext cx="2953512" cy="292608"/>
          </a:xfrm>
          <a:prstGeom prst="roundRect">
            <a:avLst>
              <a:gd name="adj" fmla="val 50000"/>
            </a:avLst>
          </a:prstGeom>
          <a:solidFill>
            <a:srgbClr val="5B4B8A"/>
          </a:solidFill>
          <a:ln/>
        </p:spPr>
      </p:sp>
      <p:sp>
        <p:nvSpPr>
          <p:cNvPr id="9" name="Text 6"/>
          <p:cNvSpPr/>
          <p:nvPr/>
        </p:nvSpPr>
        <p:spPr>
          <a:xfrm>
            <a:off x="3794760" y="1161288"/>
            <a:ext cx="2953512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50" kern="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M&amp;A / DEVELOPER PLATFORM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457200" y="1874520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5B4B8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HAPPENED</a:t>
            </a:r>
            <a:endParaRPr lang="en-US" sz="1250" dirty="0"/>
          </a:p>
        </p:txBody>
      </p:sp>
      <p:sp>
        <p:nvSpPr>
          <p:cNvPr id="11" name="Text 8"/>
          <p:cNvSpPr/>
          <p:nvPr/>
        </p:nvSpPr>
        <p:spPr>
          <a:xfrm>
            <a:off x="457200" y="2194560"/>
            <a:ext cx="6492240" cy="3566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Acquisition of VoidZero, the company behind Vite — the world's most widely used JS build tool — plus Vitest, Rolldown, and Oxc.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Evan You (Vite creator) and team join Cloudflare; tooling stays open source and vendor-agnostic.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commits $1M to an independent Vite ecosystem fund for maintainers/contributors.</a:t>
            </a:r>
            <a:endParaRPr lang="en-US" sz="1250" dirty="0"/>
          </a:p>
          <a:p>
            <a:pPr marL="342900" indent="-342900">
              <a:lnSpc>
                <a:spcPct val="112000"/>
              </a:lnSpc>
              <a:spcAft>
                <a:spcPts val="1000"/>
              </a:spcAft>
              <a:buSzPct val="100000"/>
              <a:buChar char="▪"/>
            </a:pPr>
            <a:r>
              <a:rPr lang="en-US" sz="125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Aim: a frictionless, one-click path from local code straight to Cloudflare's global network (Workers/Pages).</a:t>
            </a:r>
            <a:endParaRPr lang="en-US" sz="1250" dirty="0"/>
          </a:p>
        </p:txBody>
      </p:sp>
      <p:sp>
        <p:nvSpPr>
          <p:cNvPr id="12" name="Shape 9"/>
          <p:cNvSpPr/>
          <p:nvPr/>
        </p:nvSpPr>
        <p:spPr>
          <a:xfrm>
            <a:off x="7269480" y="1874520"/>
            <a:ext cx="4462272" cy="2331720"/>
          </a:xfrm>
          <a:prstGeom prst="roundRect">
            <a:avLst>
              <a:gd name="adj" fmla="val 3137"/>
            </a:avLst>
          </a:prstGeom>
          <a:solidFill>
            <a:srgbClr val="EEF0F3"/>
          </a:solidFill>
          <a:ln/>
        </p:spPr>
      </p:sp>
      <p:pic>
        <p:nvPicPr>
          <p:cNvPr id="13" name="Image 1" descr="assets/FaBullseye_navy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8080" y="2093976"/>
            <a:ext cx="365760" cy="365760"/>
          </a:xfrm>
          <a:prstGeom prst="rect">
            <a:avLst/>
          </a:prstGeom>
        </p:spPr>
      </p:pic>
      <p:sp>
        <p:nvSpPr>
          <p:cNvPr id="14" name="Text 10"/>
          <p:cNvSpPr/>
          <p:nvPr/>
        </p:nvSpPr>
        <p:spPr>
          <a:xfrm>
            <a:off x="7982712" y="2093976"/>
            <a:ext cx="3547872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spc="100" kern="0" dirty="0">
                <a:solidFill>
                  <a:srgbClr val="1015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IT MATTERS</a:t>
            </a:r>
            <a:endParaRPr lang="en-US" sz="1250" dirty="0"/>
          </a:p>
        </p:txBody>
      </p:sp>
      <p:sp>
        <p:nvSpPr>
          <p:cNvPr id="15" name="Text 11"/>
          <p:cNvSpPr/>
          <p:nvPr/>
        </p:nvSpPr>
        <p:spPr>
          <a:xfrm>
            <a:off x="7498080" y="2587752"/>
            <a:ext cx="4005072" cy="15727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8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of the highest-profile open-source talent acquisitions of the year for the JS ecosystem — expect it to dominate developer-community mindshare and become a recurring reference in every Workers/Developer Platform pitch.</a:t>
            </a:r>
            <a:endParaRPr lang="en-US" sz="1180" dirty="0"/>
          </a:p>
        </p:txBody>
      </p:sp>
      <p:sp>
        <p:nvSpPr>
          <p:cNvPr id="16" name="Shape 12"/>
          <p:cNvSpPr/>
          <p:nvPr/>
        </p:nvSpPr>
        <p:spPr>
          <a:xfrm>
            <a:off x="7269480" y="4361688"/>
            <a:ext cx="4462272" cy="1417320"/>
          </a:xfrm>
          <a:prstGeom prst="roundRect">
            <a:avLst>
              <a:gd name="adj" fmla="val 5161"/>
            </a:avLst>
          </a:prstGeom>
          <a:solidFill>
            <a:srgbClr val="10151F"/>
          </a:solidFill>
          <a:ln/>
        </p:spPr>
      </p:sp>
      <p:pic>
        <p:nvPicPr>
          <p:cNvPr id="17" name="Image 2" descr="assets/FaChartLine_orange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98080" y="4562856"/>
            <a:ext cx="329184" cy="329184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7955280" y="4562856"/>
            <a:ext cx="3547872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68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ENGAGEMENT SIGNAL</a:t>
            </a:r>
            <a:endParaRPr lang="en-US" sz="1100" dirty="0"/>
          </a:p>
        </p:txBody>
      </p:sp>
      <p:sp>
        <p:nvSpPr>
          <p:cNvPr id="19" name="Text 14"/>
          <p:cNvSpPr/>
          <p:nvPr/>
        </p:nvSpPr>
        <p:spPr>
          <a:xfrm>
            <a:off x="7498080" y="4928616"/>
            <a:ext cx="4005072" cy="78638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080" dirty="0">
                <a:solidFill>
                  <a:srgbClr val="D7DB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Evan You is one of the most-followed individuals in the JS ecosystem; acquisitions of maintainer-led open source projects reliably generate outsized developer-community search and social volume.</a:t>
            </a:r>
            <a:endParaRPr lang="en-US" sz="1080" dirty="0"/>
          </a:p>
        </p:txBody>
      </p:sp>
      <p:sp>
        <p:nvSpPr>
          <p:cNvPr id="20" name="Text 15"/>
          <p:cNvSpPr/>
          <p:nvPr/>
        </p:nvSpPr>
        <p:spPr>
          <a:xfrm>
            <a:off x="457200" y="6199632"/>
            <a:ext cx="73152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Source: cloudflare.com/press — official press release</a:t>
            </a:r>
            <a:endParaRPr lang="en-US" sz="950" dirty="0"/>
          </a:p>
        </p:txBody>
      </p:sp>
      <p:sp>
        <p:nvSpPr>
          <p:cNvPr id="21" name="Text 16"/>
          <p:cNvSpPr/>
          <p:nvPr/>
        </p:nvSpPr>
        <p:spPr>
          <a:xfrm>
            <a:off x="457200" y="6510528"/>
            <a:ext cx="8686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Cloudflare Solution &amp; Partnership Pulse  •  Confidential – Internal Pre-Sales Use</a:t>
            </a:r>
            <a:endParaRPr lang="en-US" sz="900" dirty="0"/>
          </a:p>
        </p:txBody>
      </p:sp>
      <p:sp>
        <p:nvSpPr>
          <p:cNvPr id="22" name="Text 17"/>
          <p:cNvSpPr/>
          <p:nvPr/>
        </p:nvSpPr>
        <p:spPr>
          <a:xfrm>
            <a:off x="11277295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Cloudflare: 30-Day Solution &amp; Partnership Pulse</dc:title>
  <dc:subject>PptxGenJS Presentation</dc:subject>
  <dc:creator>Security Architecture &amp; Pre-Sales</dc:creator>
  <cp:lastModifiedBy>Security Architecture &amp; Pre-Sales</cp:lastModifiedBy>
  <cp:revision>1</cp:revision>
  <dcterms:created xsi:type="dcterms:W3CDTF">2026-07-10T05:19:17Z</dcterms:created>
  <dcterms:modified xsi:type="dcterms:W3CDTF">2026-07-10T05:19:17Z</dcterms:modified>
</cp:coreProperties>
</file>